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lbert Sans" panose="020B0604020202020204" charset="0"/>
      <p:regular r:id="rId23"/>
      <p:bold r:id="rId24"/>
      <p:italic r:id="rId25"/>
      <p:boldItalic r:id="rId26"/>
    </p:embeddedFont>
    <p:embeddedFont>
      <p:font typeface="Albert Sans SemiBold" panose="020B0604020202020204" charset="0"/>
      <p:regular r:id="rId27"/>
      <p:bold r:id="rId28"/>
      <p:italic r:id="rId29"/>
      <p:boldItalic r:id="rId30"/>
    </p:embeddedFont>
    <p:embeddedFont>
      <p:font typeface="Archivo" panose="020B0604020202020204" charset="0"/>
      <p:regular r:id="rId31"/>
      <p:bold r:id="rId32"/>
      <p:italic r:id="rId33"/>
      <p:boldItalic r:id="rId34"/>
    </p:embeddedFont>
    <p:embeddedFont>
      <p:font typeface="Archivo Medium" panose="020B0604020202020204" charset="0"/>
      <p:regular r:id="rId35"/>
      <p:bold r:id="rId36"/>
      <p:italic r:id="rId37"/>
      <p:boldItalic r:id="rId38"/>
    </p:embeddedFont>
    <p:embeddedFont>
      <p:font typeface="Archivo SemiBold" panose="020B0604020202020204" charset="0"/>
      <p:regular r:id="rId39"/>
      <p:bold r:id="rId40"/>
      <p:italic r:id="rId41"/>
      <p:boldItalic r:id="rId42"/>
    </p:embeddedFont>
    <p:embeddedFont>
      <p:font typeface="Be Vietnam Pro" panose="020B0604020202020204" charset="0"/>
      <p:regular r:id="rId43"/>
      <p:bold r:id="rId44"/>
      <p:italic r:id="rId45"/>
      <p:boldItalic r:id="rId46"/>
    </p:embeddedFont>
    <p:embeddedFont>
      <p:font typeface="Be Vietnam Pro Black" panose="020B0604020202020204" charset="0"/>
      <p:bold r:id="rId47"/>
      <p:boldItalic r:id="rId48"/>
    </p:embeddedFont>
    <p:embeddedFont>
      <p:font typeface="Be Vietnam Pro ExtraBold" panose="020B0604020202020204" charset="0"/>
      <p:bold r:id="rId49"/>
      <p:boldItalic r:id="rId50"/>
    </p:embeddedFont>
    <p:embeddedFont>
      <p:font typeface="Be Vietnam Pro SemiBold" panose="020B06040202020202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Kq5YTYWty8ag95LH6Y+PqC1ko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40CE90-D22F-42A5-BE63-8D73B0C058DD}">
  <a:tblStyle styleId="{0040CE90-D22F-42A5-BE63-8D73B0C058D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03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9.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d345f860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d345f86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ed384dba52_4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ed384dba52_4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d384dba52_4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ed384dba52_4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ed384dba52_4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ed384dba52_4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ed384dba52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ed384dba52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ed384dba52_4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ed384dba52_4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ed384dba52_4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ed384dba52_4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ed384dba52_4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ed384dba52_4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ed384dba52_4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ed384dba52_4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ed384dba52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ed384dba52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ed384dba52_4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ed384dba52_4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ed384dba5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ed384dba5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ed2cfaa881_2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ed2cfaa881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ed384dba52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ed384dba5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ed384dba52_4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ed384dba52_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ed384dba52_4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ed384dba52_4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ed384dba52_4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ed384dba52_4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ed384dba52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ed384dba5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d384dba52_4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ed384dba52_4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ed384dba52_4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ed384dba52_4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FC">
            <a:alpha val="52530"/>
          </a:srgbClr>
        </a:solidFill>
        <a:effectLst/>
      </p:bgPr>
    </p:bg>
    <p:spTree>
      <p:nvGrpSpPr>
        <p:cNvPr id="1" name="Shape 53"/>
        <p:cNvGrpSpPr/>
        <p:nvPr/>
      </p:nvGrpSpPr>
      <p:grpSpPr>
        <a:xfrm>
          <a:off x="0" y="0"/>
          <a:ext cx="0" cy="0"/>
          <a:chOff x="0" y="0"/>
          <a:chExt cx="0" cy="0"/>
        </a:xfrm>
      </p:grpSpPr>
      <p:pic>
        <p:nvPicPr>
          <p:cNvPr id="54" name="Google Shape;54;g1ed345f8602_0_0"/>
          <p:cNvPicPr preferRelativeResize="0"/>
          <p:nvPr/>
        </p:nvPicPr>
        <p:blipFill rotWithShape="1">
          <a:blip r:embed="rId3">
            <a:alphaModFix/>
          </a:blip>
          <a:srcRect t="14371" b="24834"/>
          <a:stretch/>
        </p:blipFill>
        <p:spPr>
          <a:xfrm>
            <a:off x="4703574" y="889325"/>
            <a:ext cx="3935275" cy="2392400"/>
          </a:xfrm>
          <a:prstGeom prst="rect">
            <a:avLst/>
          </a:prstGeom>
          <a:noFill/>
          <a:ln>
            <a:noFill/>
          </a:ln>
        </p:spPr>
      </p:pic>
      <p:sp>
        <p:nvSpPr>
          <p:cNvPr id="55" name="Google Shape;55;g1ed345f8602_0_0"/>
          <p:cNvSpPr txBox="1"/>
          <p:nvPr/>
        </p:nvSpPr>
        <p:spPr>
          <a:xfrm>
            <a:off x="823650" y="1910213"/>
            <a:ext cx="6582300" cy="2026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 sz="4300" b="1">
                <a:solidFill>
                  <a:srgbClr val="382263"/>
                </a:solidFill>
                <a:latin typeface="Be Vietnam Pro"/>
                <a:ea typeface="Be Vietnam Pro"/>
                <a:cs typeface="Be Vietnam Pro"/>
                <a:sym typeface="Be Vietnam Pro"/>
              </a:rPr>
              <a:t>Condiciones </a:t>
            </a:r>
            <a:endParaRPr sz="4300" b="1">
              <a:solidFill>
                <a:srgbClr val="382263"/>
              </a:solidFill>
              <a:latin typeface="Be Vietnam Pro"/>
              <a:ea typeface="Be Vietnam Pro"/>
              <a:cs typeface="Be Vietnam Pro"/>
              <a:sym typeface="Be Vietnam Pro"/>
            </a:endParaRPr>
          </a:p>
          <a:p>
            <a:pPr marL="0" lvl="0" indent="0" algn="l" rtl="0">
              <a:spcBef>
                <a:spcPts val="0"/>
              </a:spcBef>
              <a:spcAft>
                <a:spcPts val="0"/>
              </a:spcAft>
              <a:buNone/>
            </a:pPr>
            <a:r>
              <a:rPr lang="es" sz="4300" b="1">
                <a:solidFill>
                  <a:srgbClr val="382263"/>
                </a:solidFill>
                <a:latin typeface="Be Vietnam Pro"/>
                <a:ea typeface="Be Vietnam Pro"/>
                <a:cs typeface="Be Vietnam Pro"/>
                <a:sym typeface="Be Vietnam Pro"/>
              </a:rPr>
              <a:t>Generales de</a:t>
            </a:r>
            <a:r>
              <a:rPr lang="es" sz="4600" b="1">
                <a:solidFill>
                  <a:srgbClr val="382263"/>
                </a:solidFill>
                <a:latin typeface="Be Vietnam Pro"/>
                <a:ea typeface="Be Vietnam Pro"/>
                <a:cs typeface="Be Vietnam Pro"/>
                <a:sym typeface="Be Vietnam Pro"/>
              </a:rPr>
              <a:t> </a:t>
            </a:r>
            <a:r>
              <a:rPr lang="es" sz="4300" b="1">
                <a:solidFill>
                  <a:srgbClr val="382263"/>
                </a:solidFill>
                <a:latin typeface="Be Vietnam Pro"/>
                <a:ea typeface="Be Vietnam Pro"/>
                <a:cs typeface="Be Vietnam Pro"/>
                <a:sym typeface="Be Vietnam Pro"/>
              </a:rPr>
              <a:t>Participación</a:t>
            </a:r>
            <a:endParaRPr sz="4300" b="1">
              <a:solidFill>
                <a:srgbClr val="382263"/>
              </a:solidFill>
              <a:latin typeface="Be Vietnam Pro"/>
              <a:ea typeface="Be Vietnam Pro"/>
              <a:cs typeface="Be Vietnam Pro"/>
              <a:sym typeface="Be Vietnam Pro"/>
            </a:endParaRPr>
          </a:p>
          <a:p>
            <a:pPr marL="0" lvl="0" indent="0" algn="l" rtl="0">
              <a:spcBef>
                <a:spcPts val="0"/>
              </a:spcBef>
              <a:spcAft>
                <a:spcPts val="0"/>
              </a:spcAft>
              <a:buNone/>
            </a:pPr>
            <a:r>
              <a:rPr lang="es" sz="4000" b="1">
                <a:solidFill>
                  <a:srgbClr val="70309F"/>
                </a:solidFill>
                <a:latin typeface="Be Vietnam Pro"/>
                <a:ea typeface="Be Vietnam Pro"/>
                <a:cs typeface="Be Vietnam Pro"/>
                <a:sym typeface="Be Vietnam Pro"/>
              </a:rPr>
              <a:t>2024</a:t>
            </a:r>
            <a:r>
              <a:rPr lang="es" sz="4200" b="1">
                <a:solidFill>
                  <a:srgbClr val="70309F"/>
                </a:solidFill>
                <a:latin typeface="Be Vietnam Pro"/>
                <a:ea typeface="Be Vietnam Pro"/>
                <a:cs typeface="Be Vietnam Pro"/>
                <a:sym typeface="Be Vietnam Pro"/>
              </a:rPr>
              <a:t> </a:t>
            </a:r>
            <a:endParaRPr sz="4200" b="1">
              <a:solidFill>
                <a:srgbClr val="70309F"/>
              </a:solidFill>
              <a:latin typeface="Be Vietnam Pro"/>
              <a:ea typeface="Be Vietnam Pro"/>
              <a:cs typeface="Be Vietnam Pro"/>
              <a:sym typeface="Be Vietnam Pro"/>
            </a:endParaRPr>
          </a:p>
        </p:txBody>
      </p:sp>
      <p:grpSp>
        <p:nvGrpSpPr>
          <p:cNvPr id="56" name="Google Shape;56;g1ed345f8602_0_0"/>
          <p:cNvGrpSpPr/>
          <p:nvPr/>
        </p:nvGrpSpPr>
        <p:grpSpPr>
          <a:xfrm>
            <a:off x="-10" y="4843754"/>
            <a:ext cx="421558" cy="299748"/>
            <a:chOff x="3168424" y="1103458"/>
            <a:chExt cx="421558" cy="299748"/>
          </a:xfrm>
        </p:grpSpPr>
        <p:sp>
          <p:nvSpPr>
            <p:cNvPr id="57" name="Google Shape;57;g1ed345f8602_0_0"/>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8" name="Google Shape;58;g1ed345f8602_0_0"/>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 name="Google Shape;59;g1ed345f8602_0_0"/>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0" name="Google Shape;60;g1ed345f8602_0_0"/>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1" name="Google Shape;61;g1ed345f8602_0_0"/>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 name="Google Shape;62;g1ed345f8602_0_0"/>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 name="Google Shape;63;g1ed345f8602_0_0"/>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4" name="Google Shape;64;g1ed345f8602_0_0"/>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5" name="Google Shape;65;g1ed345f8602_0_0"/>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 name="Google Shape;66;g1ed345f8602_0_0"/>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7" name="Google Shape;67;g1ed345f8602_0_0"/>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 name="Google Shape;68;g1ed345f8602_0_0"/>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pSp>
        <p:nvGrpSpPr>
          <p:cNvPr id="69" name="Google Shape;69;g1ed345f8602_0_0"/>
          <p:cNvGrpSpPr/>
          <p:nvPr/>
        </p:nvGrpSpPr>
        <p:grpSpPr>
          <a:xfrm rot="10800000" flipH="1">
            <a:off x="3493827" y="954736"/>
            <a:ext cx="930283" cy="167191"/>
            <a:chOff x="253527" y="2054761"/>
            <a:chExt cx="930283" cy="167191"/>
          </a:xfrm>
        </p:grpSpPr>
        <p:sp>
          <p:nvSpPr>
            <p:cNvPr id="70" name="Google Shape;70;g1ed345f8602_0_0"/>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1" name="Google Shape;71;g1ed345f8602_0_0"/>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2" name="Google Shape;72;g1ed345f8602_0_0"/>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3" name="Google Shape;73;g1ed345f8602_0_0"/>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4" name="Google Shape;74;g1ed345f8602_0_0"/>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5" name="Google Shape;75;g1ed345f8602_0_0"/>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6" name="Google Shape;76;g1ed345f8602_0_0"/>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7" name="Google Shape;77;g1ed345f8602_0_0"/>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8" name="Google Shape;78;g1ed345f8602_0_0"/>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79" name="Google Shape;79;g1ed345f8602_0_0"/>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80" name="Google Shape;80;g1ed345f8602_0_0"/>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sp>
          <p:nvSpPr>
            <p:cNvPr id="81" name="Google Shape;81;g1ed345f8602_0_0"/>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8F46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F4689"/>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375"/>
        <p:cNvGrpSpPr/>
        <p:nvPr/>
      </p:nvGrpSpPr>
      <p:grpSpPr>
        <a:xfrm>
          <a:off x="0" y="0"/>
          <a:ext cx="0" cy="0"/>
          <a:chOff x="0" y="0"/>
          <a:chExt cx="0" cy="0"/>
        </a:xfrm>
      </p:grpSpPr>
      <p:sp>
        <p:nvSpPr>
          <p:cNvPr id="376" name="Google Shape;376;g1ed384dba52_4_288"/>
          <p:cNvSpPr txBox="1"/>
          <p:nvPr/>
        </p:nvSpPr>
        <p:spPr>
          <a:xfrm>
            <a:off x="1092600" y="1821225"/>
            <a:ext cx="74346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apartado </a:t>
            </a:r>
            <a:r>
              <a:rPr lang="es" sz="1300" b="1" i="1">
                <a:solidFill>
                  <a:srgbClr val="70309F"/>
                </a:solidFill>
                <a:latin typeface="Archivo"/>
                <a:ea typeface="Archivo"/>
                <a:cs typeface="Archivo"/>
                <a:sym typeface="Archivo"/>
              </a:rPr>
              <a:t>¿Cuáles son las causales para la no habilitación si te postulaste como jurado? </a:t>
            </a:r>
            <a:r>
              <a:rPr lang="es" sz="1300">
                <a:solidFill>
                  <a:srgbClr val="434343"/>
                </a:solidFill>
                <a:latin typeface="Archivo"/>
                <a:ea typeface="Archivo"/>
                <a:cs typeface="Archivo"/>
                <a:sym typeface="Archivo"/>
              </a:rPr>
              <a:t>se incluyó el numeral </a:t>
            </a:r>
            <a:r>
              <a:rPr lang="es" sz="1300" b="1">
                <a:solidFill>
                  <a:srgbClr val="70309F"/>
                </a:solidFill>
                <a:latin typeface="Archivo"/>
                <a:ea typeface="Archivo"/>
                <a:cs typeface="Archivo"/>
                <a:sym typeface="Archivo"/>
              </a:rPr>
              <a:t>5.2.2</a:t>
            </a:r>
            <a:r>
              <a:rPr lang="es" sz="1300">
                <a:solidFill>
                  <a:srgbClr val="434343"/>
                </a:solidFill>
                <a:latin typeface="Archivo"/>
                <a:ea typeface="Archivo"/>
                <a:cs typeface="Archivo"/>
                <a:sym typeface="Archivo"/>
              </a:rPr>
              <a:t> El participante no adjuntó su documento de identidad o este no permite su lectura.</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b="1">
              <a:solidFill>
                <a:srgbClr val="70309F"/>
              </a:solidFill>
              <a:latin typeface="Archivo"/>
              <a:ea typeface="Archivo"/>
              <a:cs typeface="Archivo"/>
              <a:sym typeface="Archivo"/>
            </a:endParaRPr>
          </a:p>
        </p:txBody>
      </p:sp>
      <p:grpSp>
        <p:nvGrpSpPr>
          <p:cNvPr id="377" name="Google Shape;377;g1ed384dba52_4_288"/>
          <p:cNvGrpSpPr/>
          <p:nvPr/>
        </p:nvGrpSpPr>
        <p:grpSpPr>
          <a:xfrm rot="10800000" flipH="1">
            <a:off x="39277" y="1427136"/>
            <a:ext cx="930283" cy="167191"/>
            <a:chOff x="253527" y="2054761"/>
            <a:chExt cx="930283" cy="167191"/>
          </a:xfrm>
        </p:grpSpPr>
        <p:sp>
          <p:nvSpPr>
            <p:cNvPr id="378" name="Google Shape;378;g1ed384dba52_4_288"/>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79" name="Google Shape;379;g1ed384dba52_4_288"/>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0" name="Google Shape;380;g1ed384dba52_4_288"/>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1" name="Google Shape;381;g1ed384dba52_4_288"/>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2" name="Google Shape;382;g1ed384dba52_4_288"/>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3" name="Google Shape;383;g1ed384dba52_4_288"/>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4" name="Google Shape;384;g1ed384dba52_4_288"/>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5" name="Google Shape;385;g1ed384dba52_4_288"/>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6" name="Google Shape;386;g1ed384dba52_4_288"/>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7" name="Google Shape;387;g1ed384dba52_4_288"/>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8" name="Google Shape;388;g1ed384dba52_4_288"/>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89" name="Google Shape;389;g1ed384dba52_4_288"/>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390" name="Google Shape;390;g1ed384dba52_4_288"/>
          <p:cNvPicPr preferRelativeResize="0"/>
          <p:nvPr/>
        </p:nvPicPr>
        <p:blipFill>
          <a:blip r:embed="rId3">
            <a:alphaModFix/>
          </a:blip>
          <a:stretch>
            <a:fillRect/>
          </a:stretch>
        </p:blipFill>
        <p:spPr>
          <a:xfrm>
            <a:off x="796465" y="1905213"/>
            <a:ext cx="266250" cy="266280"/>
          </a:xfrm>
          <a:prstGeom prst="rect">
            <a:avLst/>
          </a:prstGeom>
          <a:noFill/>
          <a:ln>
            <a:noFill/>
          </a:ln>
        </p:spPr>
      </p:pic>
      <p:grpSp>
        <p:nvGrpSpPr>
          <p:cNvPr id="391" name="Google Shape;391;g1ed384dba52_4_288"/>
          <p:cNvGrpSpPr/>
          <p:nvPr/>
        </p:nvGrpSpPr>
        <p:grpSpPr>
          <a:xfrm>
            <a:off x="8690665" y="1019379"/>
            <a:ext cx="421558" cy="299748"/>
            <a:chOff x="3168424" y="1103458"/>
            <a:chExt cx="421558" cy="299748"/>
          </a:xfrm>
        </p:grpSpPr>
        <p:sp>
          <p:nvSpPr>
            <p:cNvPr id="392" name="Google Shape;392;g1ed384dba52_4_288"/>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3" name="Google Shape;393;g1ed384dba52_4_288"/>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4" name="Google Shape;394;g1ed384dba52_4_288"/>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5" name="Google Shape;395;g1ed384dba52_4_288"/>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6" name="Google Shape;396;g1ed384dba52_4_288"/>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7" name="Google Shape;397;g1ed384dba52_4_288"/>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8" name="Google Shape;398;g1ed384dba52_4_288"/>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99" name="Google Shape;399;g1ed384dba52_4_288"/>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00" name="Google Shape;400;g1ed384dba52_4_288"/>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01" name="Google Shape;401;g1ed384dba52_4_288"/>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02" name="Google Shape;402;g1ed384dba52_4_288"/>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03" name="Google Shape;403;g1ed384dba52_4_288"/>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
        <p:nvSpPr>
          <p:cNvPr id="404" name="Google Shape;404;g1ed384dba52_4_288"/>
          <p:cNvSpPr txBox="1"/>
          <p:nvPr/>
        </p:nvSpPr>
        <p:spPr>
          <a:xfrm>
            <a:off x="1079525" y="2507025"/>
            <a:ext cx="7447800" cy="1425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apartado de </a:t>
            </a:r>
            <a:r>
              <a:rPr lang="es" sz="1300" b="1" i="1">
                <a:solidFill>
                  <a:srgbClr val="70309F"/>
                </a:solidFill>
                <a:latin typeface="Archivo"/>
                <a:ea typeface="Archivo"/>
                <a:cs typeface="Archivo"/>
                <a:sym typeface="Archivo"/>
              </a:rPr>
              <a:t>“Designación de jurados y conformación de grupos de evaluación” </a:t>
            </a:r>
            <a:r>
              <a:rPr lang="es" sz="1300">
                <a:solidFill>
                  <a:srgbClr val="434343"/>
                </a:solidFill>
                <a:latin typeface="Archivo"/>
                <a:ea typeface="Archivo"/>
                <a:cs typeface="Archivo"/>
                <a:sym typeface="Archivo"/>
              </a:rPr>
              <a:t>se incluyó la claridad sobre la selección de los jurados postulados:    </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457200" algn="just" rtl="0">
              <a:spcBef>
                <a:spcPts val="0"/>
              </a:spcBef>
              <a:spcAft>
                <a:spcPts val="0"/>
              </a:spcAft>
              <a:buNone/>
            </a:pPr>
            <a:r>
              <a:rPr lang="es" sz="1300" i="1">
                <a:solidFill>
                  <a:srgbClr val="434343"/>
                </a:solidFill>
                <a:latin typeface="Archivo"/>
                <a:ea typeface="Archivo"/>
                <a:cs typeface="Archivo"/>
                <a:sym typeface="Archivo"/>
              </a:rPr>
              <a:t>En caso que alguno de los perfiles no cuente con jurados postulados o estos no cumplan con el puntaje mínimo requerido, la entidad podrá seleccionar jurados de la lista de elegibles de otro perfil, siempre y cuando sus hojas de vida cumplan con el perfil solicitado.</a:t>
            </a:r>
            <a:endParaRPr sz="1300" i="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p:txBody>
      </p:sp>
      <p:pic>
        <p:nvPicPr>
          <p:cNvPr id="405" name="Google Shape;405;g1ed384dba52_4_288"/>
          <p:cNvPicPr preferRelativeResize="0"/>
          <p:nvPr/>
        </p:nvPicPr>
        <p:blipFill>
          <a:blip r:embed="rId3">
            <a:alphaModFix/>
          </a:blip>
          <a:stretch>
            <a:fillRect/>
          </a:stretch>
        </p:blipFill>
        <p:spPr>
          <a:xfrm>
            <a:off x="802463" y="2557425"/>
            <a:ext cx="254263" cy="266280"/>
          </a:xfrm>
          <a:prstGeom prst="rect">
            <a:avLst/>
          </a:prstGeom>
          <a:noFill/>
          <a:ln>
            <a:noFill/>
          </a:ln>
        </p:spPr>
      </p:pic>
      <p:sp>
        <p:nvSpPr>
          <p:cNvPr id="406" name="Google Shape;406;g1ed384dba52_4_288"/>
          <p:cNvSpPr txBox="1"/>
          <p:nvPr/>
        </p:nvSpPr>
        <p:spPr>
          <a:xfrm>
            <a:off x="1079525" y="3906050"/>
            <a:ext cx="7434600" cy="993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numeral 5.8 </a:t>
            </a:r>
            <a:r>
              <a:rPr lang="es" sz="1300" b="1" i="1">
                <a:solidFill>
                  <a:srgbClr val="70309F"/>
                </a:solidFill>
                <a:latin typeface="Archivo"/>
                <a:ea typeface="Archivo"/>
                <a:cs typeface="Archivo"/>
                <a:sym typeface="Archivo"/>
              </a:rPr>
              <a:t>¿Cómo se legaliza el estímulo?</a:t>
            </a:r>
            <a:r>
              <a:rPr lang="es" sz="1300">
                <a:solidFill>
                  <a:srgbClr val="434343"/>
                </a:solidFill>
                <a:latin typeface="Archivo"/>
                <a:ea typeface="Archivo"/>
                <a:cs typeface="Archivo"/>
                <a:sym typeface="Archivo"/>
              </a:rPr>
              <a:t> se agrega que las </a:t>
            </a:r>
            <a:r>
              <a:rPr lang="es" sz="1300" b="1">
                <a:solidFill>
                  <a:srgbClr val="70309F"/>
                </a:solidFill>
                <a:latin typeface="Archivo"/>
                <a:ea typeface="Archivo"/>
                <a:cs typeface="Archivo"/>
                <a:sym typeface="Archivo"/>
              </a:rPr>
              <a:t>Personas Expertas que residan en el extranjero</a:t>
            </a:r>
            <a:r>
              <a:rPr lang="es" sz="1300">
                <a:solidFill>
                  <a:srgbClr val="434343"/>
                </a:solidFill>
                <a:latin typeface="Archivo"/>
                <a:ea typeface="Archivo"/>
                <a:cs typeface="Archivo"/>
                <a:sym typeface="Archivo"/>
              </a:rPr>
              <a:t> que presenten una cuenta bancaria de Colombia, deberán presentar el RUT. No obstante, si presentan una cuenta extranjera, deberán presentar el documento equivalente.</a:t>
            </a:r>
            <a:endParaRPr sz="1300" i="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p:txBody>
      </p:sp>
      <p:pic>
        <p:nvPicPr>
          <p:cNvPr id="407" name="Google Shape;407;g1ed384dba52_4_288"/>
          <p:cNvPicPr preferRelativeResize="0"/>
          <p:nvPr/>
        </p:nvPicPr>
        <p:blipFill>
          <a:blip r:embed="rId3">
            <a:alphaModFix/>
          </a:blip>
          <a:stretch>
            <a:fillRect/>
          </a:stretch>
        </p:blipFill>
        <p:spPr>
          <a:xfrm>
            <a:off x="796477" y="4008825"/>
            <a:ext cx="266250" cy="266280"/>
          </a:xfrm>
          <a:prstGeom prst="rect">
            <a:avLst/>
          </a:prstGeom>
          <a:noFill/>
          <a:ln>
            <a:noFill/>
          </a:ln>
        </p:spPr>
      </p:pic>
      <p:sp>
        <p:nvSpPr>
          <p:cNvPr id="408" name="Google Shape;408;g1ed384dba52_4_288"/>
          <p:cNvSpPr txBox="1"/>
          <p:nvPr/>
        </p:nvSpPr>
        <p:spPr>
          <a:xfrm>
            <a:off x="3254950" y="694375"/>
            <a:ext cx="5395500" cy="704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382363"/>
                </a:solidFill>
                <a:latin typeface="Archivo SemiBold"/>
                <a:ea typeface="Archivo SemiBold"/>
                <a:cs typeface="Archivo SemiBold"/>
                <a:sym typeface="Archivo SemiBold"/>
              </a:rPr>
              <a:t>Para el 2024 se ajusta el documento del Banco de Personas Expertas para el Sector Cultura de acuerdo con los cambios transversales sugeridos por las entidades del sector</a:t>
            </a:r>
            <a:endParaRPr sz="2800" b="1">
              <a:solidFill>
                <a:srgbClr val="382363"/>
              </a:solidFill>
              <a:latin typeface="Be Vietnam Pro"/>
              <a:ea typeface="Be Vietnam Pro"/>
              <a:cs typeface="Be Vietnam Pro"/>
              <a:sym typeface="Be Vietnam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412"/>
        <p:cNvGrpSpPr/>
        <p:nvPr/>
      </p:nvGrpSpPr>
      <p:grpSpPr>
        <a:xfrm>
          <a:off x="0" y="0"/>
          <a:ext cx="0" cy="0"/>
          <a:chOff x="0" y="0"/>
          <a:chExt cx="0" cy="0"/>
        </a:xfrm>
      </p:grpSpPr>
      <p:sp>
        <p:nvSpPr>
          <p:cNvPr id="413" name="Google Shape;413;g1ed384dba52_4_364"/>
          <p:cNvSpPr txBox="1"/>
          <p:nvPr/>
        </p:nvSpPr>
        <p:spPr>
          <a:xfrm>
            <a:off x="923725" y="1915200"/>
            <a:ext cx="7767000" cy="3099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agregó el numeral </a:t>
            </a:r>
            <a:r>
              <a:rPr lang="es" sz="1300" b="1">
                <a:solidFill>
                  <a:srgbClr val="70309F"/>
                </a:solidFill>
                <a:latin typeface="Archivo"/>
                <a:ea typeface="Archivo"/>
                <a:cs typeface="Archivo"/>
                <a:sym typeface="Archivo"/>
              </a:rPr>
              <a:t>6.1.11 Incumplir con alguno de los deberes estipulados en el presente documento o con las condiciones específicas de participación establecidas en el perfil de la convocatoria de la que fuiste seleccionado como experto.</a:t>
            </a:r>
            <a:r>
              <a:rPr lang="es" sz="1300">
                <a:solidFill>
                  <a:srgbClr val="434343"/>
                </a:solidFill>
                <a:latin typeface="Archivo"/>
                <a:ea typeface="Archivo"/>
                <a:cs typeface="Archivo"/>
                <a:sym typeface="Archivo"/>
              </a:rPr>
              <a:t> En tal caso, la entidad que otorgó el estímulo te requerirá para que des las explicaciones pertinentes.</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300">
                <a:solidFill>
                  <a:srgbClr val="434343"/>
                </a:solidFill>
                <a:latin typeface="Archivo"/>
                <a:ea typeface="Archivo"/>
                <a:cs typeface="Archivo"/>
                <a:sym typeface="Archivo"/>
              </a:rPr>
              <a:t>De no atender este requerimiento o no cumplir los compromisos acordados, la entidad adelantará el procedimiento correspondiente, garantizando tu derecho a la defensa y al debido proceso. Lo anterior, de conformidad con lo establecido en el artículo 34 de la Ley 1437 de 2011. Adicionalmente, si como consecuencia del proceso que se adelante se comprueba el incumplimiento, éste se declarará mediante acto administrativo, el cual, una vez ejecutoriado, conlleva a: i) la restricción de no poder participar por el término de los dos (2) años siguientes en las convocatorias del PDE.</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300">
                <a:solidFill>
                  <a:srgbClr val="434343"/>
                </a:solidFill>
                <a:latin typeface="Archivo"/>
                <a:ea typeface="Archivo"/>
                <a:cs typeface="Archivo"/>
                <a:sym typeface="Archivo"/>
              </a:rPr>
              <a:t>No obstante, lo anterior, dependiendo de la naturaleza de la entidad que otorgó el estímulo, se aplicará el procedimiento establecido por cada una de ellas. </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 </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b="1">
              <a:solidFill>
                <a:srgbClr val="70309F"/>
              </a:solidFill>
              <a:latin typeface="Archivo"/>
              <a:ea typeface="Archivo"/>
              <a:cs typeface="Archivo"/>
              <a:sym typeface="Archivo"/>
            </a:endParaRPr>
          </a:p>
        </p:txBody>
      </p:sp>
      <p:grpSp>
        <p:nvGrpSpPr>
          <p:cNvPr id="414" name="Google Shape;414;g1ed384dba52_4_364"/>
          <p:cNvGrpSpPr/>
          <p:nvPr/>
        </p:nvGrpSpPr>
        <p:grpSpPr>
          <a:xfrm rot="10800000" flipH="1">
            <a:off x="76202" y="1563636"/>
            <a:ext cx="930283" cy="167191"/>
            <a:chOff x="253527" y="2054761"/>
            <a:chExt cx="930283" cy="167191"/>
          </a:xfrm>
        </p:grpSpPr>
        <p:sp>
          <p:nvSpPr>
            <p:cNvPr id="415" name="Google Shape;415;g1ed384dba52_4_364"/>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16" name="Google Shape;416;g1ed384dba52_4_364"/>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17" name="Google Shape;417;g1ed384dba52_4_364"/>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18" name="Google Shape;418;g1ed384dba52_4_364"/>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19" name="Google Shape;419;g1ed384dba52_4_364"/>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0" name="Google Shape;420;g1ed384dba52_4_364"/>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1" name="Google Shape;421;g1ed384dba52_4_364"/>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2" name="Google Shape;422;g1ed384dba52_4_364"/>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3" name="Google Shape;423;g1ed384dba52_4_364"/>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4" name="Google Shape;424;g1ed384dba52_4_364"/>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5" name="Google Shape;425;g1ed384dba52_4_364"/>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26" name="Google Shape;426;g1ed384dba52_4_364"/>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427" name="Google Shape;427;g1ed384dba52_4_364"/>
          <p:cNvPicPr preferRelativeResize="0"/>
          <p:nvPr/>
        </p:nvPicPr>
        <p:blipFill>
          <a:blip r:embed="rId3">
            <a:alphaModFix/>
          </a:blip>
          <a:stretch>
            <a:fillRect/>
          </a:stretch>
        </p:blipFill>
        <p:spPr>
          <a:xfrm>
            <a:off x="657477" y="1991400"/>
            <a:ext cx="266250" cy="266280"/>
          </a:xfrm>
          <a:prstGeom prst="rect">
            <a:avLst/>
          </a:prstGeom>
          <a:noFill/>
          <a:ln>
            <a:noFill/>
          </a:ln>
        </p:spPr>
      </p:pic>
      <p:grpSp>
        <p:nvGrpSpPr>
          <p:cNvPr id="428" name="Google Shape;428;g1ed384dba52_4_364"/>
          <p:cNvGrpSpPr/>
          <p:nvPr/>
        </p:nvGrpSpPr>
        <p:grpSpPr>
          <a:xfrm>
            <a:off x="8690665" y="1019379"/>
            <a:ext cx="421558" cy="299748"/>
            <a:chOff x="3168424" y="1103458"/>
            <a:chExt cx="421558" cy="299748"/>
          </a:xfrm>
        </p:grpSpPr>
        <p:sp>
          <p:nvSpPr>
            <p:cNvPr id="429" name="Google Shape;429;g1ed384dba52_4_364"/>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0" name="Google Shape;430;g1ed384dba52_4_364"/>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1" name="Google Shape;431;g1ed384dba52_4_364"/>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2" name="Google Shape;432;g1ed384dba52_4_364"/>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3" name="Google Shape;433;g1ed384dba52_4_364"/>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4" name="Google Shape;434;g1ed384dba52_4_364"/>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5" name="Google Shape;435;g1ed384dba52_4_364"/>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6" name="Google Shape;436;g1ed384dba52_4_364"/>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7" name="Google Shape;437;g1ed384dba52_4_364"/>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8" name="Google Shape;438;g1ed384dba52_4_364"/>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39" name="Google Shape;439;g1ed384dba52_4_364"/>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40" name="Google Shape;440;g1ed384dba52_4_364"/>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
        <p:nvSpPr>
          <p:cNvPr id="441" name="Google Shape;441;g1ed384dba52_4_364"/>
          <p:cNvSpPr txBox="1"/>
          <p:nvPr/>
        </p:nvSpPr>
        <p:spPr>
          <a:xfrm>
            <a:off x="3178750" y="694375"/>
            <a:ext cx="5395500" cy="704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382363"/>
                </a:solidFill>
                <a:latin typeface="Archivo SemiBold"/>
                <a:ea typeface="Archivo SemiBold"/>
                <a:cs typeface="Archivo SemiBold"/>
                <a:sym typeface="Archivo SemiBold"/>
              </a:rPr>
              <a:t>Para el 2024 se ajusta el documento del Banco de Personas Expertas para el Sector Cultura de acuerdo con los cambios transversales sugeridos por las entidades del sector</a:t>
            </a:r>
            <a:endParaRPr sz="2800" b="1">
              <a:solidFill>
                <a:srgbClr val="382363"/>
              </a:solidFill>
              <a:latin typeface="Be Vietnam Pro"/>
              <a:ea typeface="Be Vietnam Pro"/>
              <a:cs typeface="Be Vietnam Pro"/>
              <a:sym typeface="Be Vietnam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445"/>
        <p:cNvGrpSpPr/>
        <p:nvPr/>
      </p:nvGrpSpPr>
      <p:grpSpPr>
        <a:xfrm>
          <a:off x="0" y="0"/>
          <a:ext cx="0" cy="0"/>
          <a:chOff x="0" y="0"/>
          <a:chExt cx="0" cy="0"/>
        </a:xfrm>
      </p:grpSpPr>
      <p:sp>
        <p:nvSpPr>
          <p:cNvPr id="446" name="Google Shape;446;g1ed384dba52_4_398"/>
          <p:cNvSpPr txBox="1"/>
          <p:nvPr/>
        </p:nvSpPr>
        <p:spPr>
          <a:xfrm>
            <a:off x="1836500" y="499025"/>
            <a:ext cx="6528600" cy="65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400" b="1">
                <a:solidFill>
                  <a:srgbClr val="382363"/>
                </a:solidFill>
                <a:latin typeface="Be Vietnam Pro"/>
                <a:ea typeface="Be Vietnam Pro"/>
                <a:cs typeface="Be Vietnam Pro"/>
                <a:sym typeface="Be Vietnam Pro"/>
              </a:rPr>
              <a:t>Deberes de las y los mentores</a:t>
            </a:r>
            <a:endParaRPr sz="2800" b="1">
              <a:solidFill>
                <a:srgbClr val="382363"/>
              </a:solidFill>
              <a:latin typeface="Be Vietnam Pro"/>
              <a:ea typeface="Be Vietnam Pro"/>
              <a:cs typeface="Be Vietnam Pro"/>
              <a:sym typeface="Be Vietnam Pro"/>
            </a:endParaRPr>
          </a:p>
        </p:txBody>
      </p:sp>
      <p:sp>
        <p:nvSpPr>
          <p:cNvPr id="447" name="Google Shape;447;g1ed384dba52_4_398"/>
          <p:cNvSpPr txBox="1"/>
          <p:nvPr/>
        </p:nvSpPr>
        <p:spPr>
          <a:xfrm>
            <a:off x="1068700" y="1238725"/>
            <a:ext cx="7786200" cy="38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rgbClr val="434343"/>
                </a:solidFill>
                <a:latin typeface="Archivo"/>
                <a:ea typeface="Archivo"/>
                <a:cs typeface="Archivo"/>
                <a:sym typeface="Archivo"/>
              </a:rPr>
              <a:t>Se ajustaron y complementaron los deberes de las y los mentores de la siguiente manera:</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 Acompañar pedagógicamente</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6.3.2 Fortalecer las iniciativas, propuestas o proyectos en temáticas específicas</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6.3.3 Presentar y desarrollar una propuesta metodológica y un plan de trabajo de acompañamiento</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6.3.4 Disponer del tiempo suficiente para el cumplimiento de las sesiones programadas</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6.3.5 Realizar las sesiones sincrónicas o asincrónicas programadas</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6.3.6 Brindar herramientas teóricas o prácticas</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6.3.7 Registrar la valoración positiva y oportunidades de mejora realizadas</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6.3.8 Recopilar evidencias del desarrollo de la mentoría</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6.3.9 Acoger, según el caso, las recomendaciones, herramientas o metodologías que sean dispuestas por la  entidad</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6.3.10 Atender las recomendaciones o sugerencias para el abordaje de las mentorías con enfoque poblacional, diferencial e interseccional.</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6.3.11 Realizar sesiones grupales o talleres cuando se requerido</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6.3.12 Desempeñar con ética la labor</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6.3.13 Realizar recomendaciones para el fortalecimiento de la convocatoria o programa</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6.3.14 Cumplir con los demás deberes asignados</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p:txBody>
      </p:sp>
      <p:grpSp>
        <p:nvGrpSpPr>
          <p:cNvPr id="448" name="Google Shape;448;g1ed384dba52_4_398"/>
          <p:cNvGrpSpPr/>
          <p:nvPr/>
        </p:nvGrpSpPr>
        <p:grpSpPr>
          <a:xfrm rot="10800000" flipH="1">
            <a:off x="-36923" y="1884336"/>
            <a:ext cx="930283" cy="167191"/>
            <a:chOff x="253527" y="2054761"/>
            <a:chExt cx="930283" cy="167191"/>
          </a:xfrm>
        </p:grpSpPr>
        <p:sp>
          <p:nvSpPr>
            <p:cNvPr id="449" name="Google Shape;449;g1ed384dba52_4_398"/>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0" name="Google Shape;450;g1ed384dba52_4_398"/>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1" name="Google Shape;451;g1ed384dba52_4_398"/>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2" name="Google Shape;452;g1ed384dba52_4_398"/>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3" name="Google Shape;453;g1ed384dba52_4_398"/>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4" name="Google Shape;454;g1ed384dba52_4_398"/>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5" name="Google Shape;455;g1ed384dba52_4_398"/>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6" name="Google Shape;456;g1ed384dba52_4_398"/>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7" name="Google Shape;457;g1ed384dba52_4_398"/>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8" name="Google Shape;458;g1ed384dba52_4_398"/>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59" name="Google Shape;459;g1ed384dba52_4_398"/>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60" name="Google Shape;460;g1ed384dba52_4_398"/>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461" name="Google Shape;461;g1ed384dba52_4_398"/>
          <p:cNvPicPr preferRelativeResize="0"/>
          <p:nvPr/>
        </p:nvPicPr>
        <p:blipFill>
          <a:blip r:embed="rId3">
            <a:alphaModFix/>
          </a:blip>
          <a:stretch>
            <a:fillRect/>
          </a:stretch>
        </p:blipFill>
        <p:spPr>
          <a:xfrm>
            <a:off x="802452" y="1238725"/>
            <a:ext cx="266250" cy="266280"/>
          </a:xfrm>
          <a:prstGeom prst="rect">
            <a:avLst/>
          </a:prstGeom>
          <a:noFill/>
          <a:ln>
            <a:noFill/>
          </a:ln>
        </p:spPr>
      </p:pic>
      <p:grpSp>
        <p:nvGrpSpPr>
          <p:cNvPr id="462" name="Google Shape;462;g1ed384dba52_4_398"/>
          <p:cNvGrpSpPr/>
          <p:nvPr/>
        </p:nvGrpSpPr>
        <p:grpSpPr>
          <a:xfrm>
            <a:off x="8690665" y="1019379"/>
            <a:ext cx="421558" cy="299748"/>
            <a:chOff x="3168424" y="1103458"/>
            <a:chExt cx="421558" cy="299748"/>
          </a:xfrm>
        </p:grpSpPr>
        <p:sp>
          <p:nvSpPr>
            <p:cNvPr id="463" name="Google Shape;463;g1ed384dba52_4_398"/>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4" name="Google Shape;464;g1ed384dba52_4_398"/>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5" name="Google Shape;465;g1ed384dba52_4_398"/>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6" name="Google Shape;466;g1ed384dba52_4_398"/>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7" name="Google Shape;467;g1ed384dba52_4_398"/>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8" name="Google Shape;468;g1ed384dba52_4_398"/>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69" name="Google Shape;469;g1ed384dba52_4_398"/>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70" name="Google Shape;470;g1ed384dba52_4_398"/>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71" name="Google Shape;471;g1ed384dba52_4_398"/>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72" name="Google Shape;472;g1ed384dba52_4_398"/>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73" name="Google Shape;473;g1ed384dba52_4_398"/>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74" name="Google Shape;474;g1ed384dba52_4_398"/>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478"/>
        <p:cNvGrpSpPr/>
        <p:nvPr/>
      </p:nvGrpSpPr>
      <p:grpSpPr>
        <a:xfrm>
          <a:off x="0" y="0"/>
          <a:ext cx="0" cy="0"/>
          <a:chOff x="0" y="0"/>
          <a:chExt cx="0" cy="0"/>
        </a:xfrm>
      </p:grpSpPr>
      <p:sp>
        <p:nvSpPr>
          <p:cNvPr id="479" name="Google Shape;479;g1ed384dba52_0_290"/>
          <p:cNvSpPr txBox="1"/>
          <p:nvPr/>
        </p:nvSpPr>
        <p:spPr>
          <a:xfrm>
            <a:off x="3004150" y="674725"/>
            <a:ext cx="5896200" cy="573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400" b="1">
                <a:solidFill>
                  <a:srgbClr val="382363"/>
                </a:solidFill>
                <a:latin typeface="Be Vietnam Pro"/>
                <a:ea typeface="Be Vietnam Pro"/>
                <a:cs typeface="Be Vietnam Pro"/>
                <a:sym typeface="Be Vietnam Pro"/>
              </a:rPr>
              <a:t>Facultades de las y los mentores </a:t>
            </a:r>
            <a:endParaRPr sz="2800" b="1">
              <a:solidFill>
                <a:srgbClr val="70309F"/>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sp>
        <p:nvSpPr>
          <p:cNvPr id="480" name="Google Shape;480;g1ed384dba52_0_290"/>
          <p:cNvSpPr txBox="1"/>
          <p:nvPr/>
        </p:nvSpPr>
        <p:spPr>
          <a:xfrm>
            <a:off x="1297250" y="2023050"/>
            <a:ext cx="6984600" cy="29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rgbClr val="434343"/>
                </a:solidFill>
                <a:latin typeface="Archivo"/>
                <a:ea typeface="Archivo"/>
                <a:cs typeface="Archivo"/>
                <a:sym typeface="Archivo"/>
              </a:rPr>
              <a:t>Se ajustaron y complementaron las facultades de las y los mentores de la siguiente manera:</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chemeClr val="dk1"/>
              </a:solidFill>
            </a:endParaRPr>
          </a:p>
          <a:p>
            <a:pPr marL="457200" lvl="0" indent="-311150" algn="just" rtl="0">
              <a:spcBef>
                <a:spcPts val="600"/>
              </a:spcBef>
              <a:spcAft>
                <a:spcPts val="0"/>
              </a:spcAft>
              <a:buClr>
                <a:schemeClr val="dk1"/>
              </a:buClr>
              <a:buSzPts val="1300"/>
              <a:buChar char="●"/>
            </a:pPr>
            <a:r>
              <a:rPr lang="es" sz="1300" b="1">
                <a:solidFill>
                  <a:srgbClr val="70309F"/>
                </a:solidFill>
                <a:latin typeface="Archivo"/>
                <a:ea typeface="Archivo"/>
                <a:cs typeface="Archivo"/>
                <a:sym typeface="Archivo"/>
              </a:rPr>
              <a:t>Recomendaciones.</a:t>
            </a:r>
            <a:r>
              <a:rPr lang="es" sz="1300">
                <a:solidFill>
                  <a:srgbClr val="434343"/>
                </a:solidFill>
                <a:latin typeface="Archivo"/>
                <a:ea typeface="Archivo"/>
                <a:cs typeface="Archivo"/>
                <a:sym typeface="Archivo"/>
              </a:rPr>
              <a:t> Realizar las recomendaciones positivas u oportunidades de mejora que se identifiquen durante el acompañamiento pedagógico a las iniciativas, propuestas o proyectos, necesarias para el fortalecimiento de las mismas.</a:t>
            </a:r>
            <a:endParaRPr sz="1300">
              <a:solidFill>
                <a:srgbClr val="434343"/>
              </a:solidFill>
              <a:latin typeface="Archivo"/>
              <a:ea typeface="Archivo"/>
              <a:cs typeface="Archivo"/>
              <a:sym typeface="Archivo"/>
            </a:endParaRPr>
          </a:p>
          <a:p>
            <a:pPr marL="457200" lvl="0" indent="-311150" algn="just" rtl="0">
              <a:spcBef>
                <a:spcPts val="600"/>
              </a:spcBef>
              <a:spcAft>
                <a:spcPts val="0"/>
              </a:spcAft>
              <a:buClr>
                <a:schemeClr val="dk1"/>
              </a:buClr>
              <a:buSzPts val="1300"/>
              <a:buChar char="●"/>
            </a:pPr>
            <a:r>
              <a:rPr lang="es" sz="1300" b="1">
                <a:solidFill>
                  <a:srgbClr val="70309F"/>
                </a:solidFill>
                <a:latin typeface="Archivo"/>
                <a:ea typeface="Archivo"/>
                <a:cs typeface="Archivo"/>
                <a:sym typeface="Archivo"/>
              </a:rPr>
              <a:t>Redes de trabajo.</a:t>
            </a:r>
            <a:r>
              <a:rPr lang="es" sz="1300">
                <a:solidFill>
                  <a:srgbClr val="434343"/>
                </a:solidFill>
                <a:latin typeface="Archivo"/>
                <a:ea typeface="Archivo"/>
                <a:cs typeface="Archivo"/>
                <a:sym typeface="Archivo"/>
              </a:rPr>
              <a:t> Propiciar conexiones entre las iniciativas, propuestas o proyectos que permitan la generación de alianzas o creación de redes de trabajo colaborativo entre  las y los participantes. </a:t>
            </a:r>
            <a:endParaRPr sz="1300">
              <a:solidFill>
                <a:srgbClr val="434343"/>
              </a:solidFill>
              <a:latin typeface="Archivo"/>
              <a:ea typeface="Archivo"/>
              <a:cs typeface="Archivo"/>
              <a:sym typeface="Archivo"/>
            </a:endParaRPr>
          </a:p>
          <a:p>
            <a:pPr marL="457200" lvl="0" indent="-311150" algn="just" rtl="0">
              <a:spcBef>
                <a:spcPts val="600"/>
              </a:spcBef>
              <a:spcAft>
                <a:spcPts val="0"/>
              </a:spcAft>
              <a:buClr>
                <a:schemeClr val="dk1"/>
              </a:buClr>
              <a:buSzPts val="1300"/>
              <a:buChar char="●"/>
            </a:pPr>
            <a:r>
              <a:rPr lang="es" sz="1300" b="1">
                <a:solidFill>
                  <a:srgbClr val="70309F"/>
                </a:solidFill>
                <a:latin typeface="Archivo"/>
                <a:ea typeface="Archivo"/>
                <a:cs typeface="Archivo"/>
                <a:sym typeface="Archivo"/>
              </a:rPr>
              <a:t>Herramientas.</a:t>
            </a:r>
            <a:r>
              <a:rPr lang="es" sz="1300">
                <a:solidFill>
                  <a:srgbClr val="434343"/>
                </a:solidFill>
                <a:latin typeface="Archivo"/>
                <a:ea typeface="Archivo"/>
                <a:cs typeface="Archivo"/>
                <a:sym typeface="Archivo"/>
              </a:rPr>
              <a:t> Aportar herramientas o instrumentos que permitan el fortalecimiento de la formulación o ejecución de las iniciativas, propuestas o proyectos, teniendo en cuenta que estas deben ser de libre acceso o contar con el permiso de uso conforme a la ley de derechos de autor. </a:t>
            </a:r>
            <a:endParaRPr sz="1300">
              <a:solidFill>
                <a:srgbClr val="434343"/>
              </a:solidFill>
              <a:latin typeface="Archivo"/>
              <a:ea typeface="Archivo"/>
              <a:cs typeface="Archivo"/>
              <a:sym typeface="Archivo"/>
            </a:endParaRPr>
          </a:p>
        </p:txBody>
      </p:sp>
      <p:grpSp>
        <p:nvGrpSpPr>
          <p:cNvPr id="481" name="Google Shape;481;g1ed384dba52_0_290"/>
          <p:cNvGrpSpPr/>
          <p:nvPr/>
        </p:nvGrpSpPr>
        <p:grpSpPr>
          <a:xfrm rot="10800000" flipH="1">
            <a:off x="2" y="4440636"/>
            <a:ext cx="930283" cy="167191"/>
            <a:chOff x="253527" y="2054761"/>
            <a:chExt cx="930283" cy="167191"/>
          </a:xfrm>
        </p:grpSpPr>
        <p:sp>
          <p:nvSpPr>
            <p:cNvPr id="482" name="Google Shape;482;g1ed384dba52_0_290"/>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3" name="Google Shape;483;g1ed384dba52_0_290"/>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4" name="Google Shape;484;g1ed384dba52_0_290"/>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5" name="Google Shape;485;g1ed384dba52_0_290"/>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6" name="Google Shape;486;g1ed384dba52_0_290"/>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7" name="Google Shape;487;g1ed384dba52_0_290"/>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8" name="Google Shape;488;g1ed384dba52_0_290"/>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89" name="Google Shape;489;g1ed384dba52_0_290"/>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90" name="Google Shape;490;g1ed384dba52_0_290"/>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91" name="Google Shape;491;g1ed384dba52_0_290"/>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92" name="Google Shape;492;g1ed384dba52_0_290"/>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493" name="Google Shape;493;g1ed384dba52_0_290"/>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494" name="Google Shape;494;g1ed384dba52_0_290"/>
          <p:cNvPicPr preferRelativeResize="0"/>
          <p:nvPr/>
        </p:nvPicPr>
        <p:blipFill>
          <a:blip r:embed="rId3">
            <a:alphaModFix/>
          </a:blip>
          <a:stretch>
            <a:fillRect/>
          </a:stretch>
        </p:blipFill>
        <p:spPr>
          <a:xfrm>
            <a:off x="930277" y="2166675"/>
            <a:ext cx="266250" cy="266280"/>
          </a:xfrm>
          <a:prstGeom prst="rect">
            <a:avLst/>
          </a:prstGeom>
          <a:noFill/>
          <a:ln>
            <a:noFill/>
          </a:ln>
        </p:spPr>
      </p:pic>
      <p:grpSp>
        <p:nvGrpSpPr>
          <p:cNvPr id="495" name="Google Shape;495;g1ed384dba52_0_290"/>
          <p:cNvGrpSpPr/>
          <p:nvPr/>
        </p:nvGrpSpPr>
        <p:grpSpPr>
          <a:xfrm>
            <a:off x="8690665" y="1629479"/>
            <a:ext cx="421558" cy="299748"/>
            <a:chOff x="3168424" y="1103458"/>
            <a:chExt cx="421558" cy="299748"/>
          </a:xfrm>
        </p:grpSpPr>
        <p:sp>
          <p:nvSpPr>
            <p:cNvPr id="496" name="Google Shape;496;g1ed384dba52_0_290"/>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97" name="Google Shape;497;g1ed384dba52_0_290"/>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98" name="Google Shape;498;g1ed384dba52_0_290"/>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499" name="Google Shape;499;g1ed384dba52_0_290"/>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0" name="Google Shape;500;g1ed384dba52_0_290"/>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1" name="Google Shape;501;g1ed384dba52_0_290"/>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2" name="Google Shape;502;g1ed384dba52_0_290"/>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3" name="Google Shape;503;g1ed384dba52_0_290"/>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4" name="Google Shape;504;g1ed384dba52_0_290"/>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5" name="Google Shape;505;g1ed384dba52_0_290"/>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6" name="Google Shape;506;g1ed384dba52_0_290"/>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07" name="Google Shape;507;g1ed384dba52_0_290"/>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pic>
        <p:nvPicPr>
          <p:cNvPr id="508" name="Google Shape;508;g1ed384dba52_0_290"/>
          <p:cNvPicPr preferRelativeResize="0"/>
          <p:nvPr/>
        </p:nvPicPr>
        <p:blipFill>
          <a:blip r:embed="rId4">
            <a:alphaModFix/>
          </a:blip>
          <a:stretch>
            <a:fillRect/>
          </a:stretch>
        </p:blipFill>
        <p:spPr>
          <a:xfrm>
            <a:off x="0" y="0"/>
            <a:ext cx="3423800" cy="1922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512"/>
        <p:cNvGrpSpPr/>
        <p:nvPr/>
      </p:nvGrpSpPr>
      <p:grpSpPr>
        <a:xfrm>
          <a:off x="0" y="0"/>
          <a:ext cx="0" cy="0"/>
          <a:chOff x="0" y="0"/>
          <a:chExt cx="0" cy="0"/>
        </a:xfrm>
      </p:grpSpPr>
      <p:sp>
        <p:nvSpPr>
          <p:cNvPr id="513" name="Google Shape;513;g1ed384dba52_4_432"/>
          <p:cNvSpPr txBox="1"/>
          <p:nvPr/>
        </p:nvSpPr>
        <p:spPr>
          <a:xfrm>
            <a:off x="2072100" y="462625"/>
            <a:ext cx="6448200" cy="85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rgbClr val="382363"/>
                </a:solidFill>
                <a:latin typeface="Be Vietnam Pro"/>
                <a:ea typeface="Be Vietnam Pro"/>
                <a:cs typeface="Be Vietnam Pro"/>
                <a:sym typeface="Be Vietnam Pro"/>
              </a:rPr>
              <a:t>JURADOS </a:t>
            </a:r>
            <a:endParaRPr sz="18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1800">
                <a:solidFill>
                  <a:srgbClr val="70309F"/>
                </a:solidFill>
                <a:latin typeface="Be Vietnam Pro SemiBold"/>
                <a:ea typeface="Be Vietnam Pro SemiBold"/>
                <a:cs typeface="Be Vietnam Pro SemiBold"/>
                <a:sym typeface="Be Vietnam Pro SemiBold"/>
              </a:rPr>
              <a:t>Tabla de puntuación jurados </a:t>
            </a:r>
            <a:r>
              <a:rPr lang="es" sz="1800" b="1" u="sng">
                <a:solidFill>
                  <a:srgbClr val="70309F"/>
                </a:solidFill>
                <a:latin typeface="Be Vietnam Pro"/>
                <a:ea typeface="Be Vietnam Pro"/>
                <a:cs typeface="Be Vietnam Pro"/>
                <a:sym typeface="Be Vietnam Pro"/>
              </a:rPr>
              <a:t>con</a:t>
            </a:r>
            <a:r>
              <a:rPr lang="es" sz="1800" b="1">
                <a:solidFill>
                  <a:srgbClr val="70309F"/>
                </a:solidFill>
                <a:latin typeface="Be Vietnam Pro"/>
                <a:ea typeface="Be Vietnam Pro"/>
                <a:cs typeface="Be Vietnam Pro"/>
                <a:sym typeface="Be Vietnam Pro"/>
              </a:rPr>
              <a:t> título universitario</a:t>
            </a:r>
            <a:r>
              <a:rPr lang="es" sz="2300" b="1">
                <a:solidFill>
                  <a:srgbClr val="382363"/>
                </a:solidFill>
                <a:latin typeface="Be Vietnam Pro"/>
                <a:ea typeface="Be Vietnam Pro"/>
                <a:cs typeface="Be Vietnam Pro"/>
                <a:sym typeface="Be Vietnam Pro"/>
              </a:rPr>
              <a:t> </a:t>
            </a:r>
            <a:endParaRPr sz="23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grpSp>
        <p:nvGrpSpPr>
          <p:cNvPr id="514" name="Google Shape;514;g1ed384dba52_4_432"/>
          <p:cNvGrpSpPr/>
          <p:nvPr/>
        </p:nvGrpSpPr>
        <p:grpSpPr>
          <a:xfrm rot="10800000" flipH="1">
            <a:off x="-36923" y="4856136"/>
            <a:ext cx="930283" cy="167191"/>
            <a:chOff x="253527" y="2054761"/>
            <a:chExt cx="930283" cy="167191"/>
          </a:xfrm>
        </p:grpSpPr>
        <p:sp>
          <p:nvSpPr>
            <p:cNvPr id="515" name="Google Shape;515;g1ed384dba52_4_432"/>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16" name="Google Shape;516;g1ed384dba52_4_432"/>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17" name="Google Shape;517;g1ed384dba52_4_432"/>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18" name="Google Shape;518;g1ed384dba52_4_432"/>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19" name="Google Shape;519;g1ed384dba52_4_432"/>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0" name="Google Shape;520;g1ed384dba52_4_432"/>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1" name="Google Shape;521;g1ed384dba52_4_432"/>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2" name="Google Shape;522;g1ed384dba52_4_432"/>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3" name="Google Shape;523;g1ed384dba52_4_432"/>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4" name="Google Shape;524;g1ed384dba52_4_432"/>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5" name="Google Shape;525;g1ed384dba52_4_432"/>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26" name="Google Shape;526;g1ed384dba52_4_432"/>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grpSp>
        <p:nvGrpSpPr>
          <p:cNvPr id="527" name="Google Shape;527;g1ed384dba52_4_432"/>
          <p:cNvGrpSpPr/>
          <p:nvPr/>
        </p:nvGrpSpPr>
        <p:grpSpPr>
          <a:xfrm>
            <a:off x="8690665" y="1019379"/>
            <a:ext cx="421558" cy="299748"/>
            <a:chOff x="3168424" y="1103458"/>
            <a:chExt cx="421558" cy="299748"/>
          </a:xfrm>
        </p:grpSpPr>
        <p:sp>
          <p:nvSpPr>
            <p:cNvPr id="528" name="Google Shape;528;g1ed384dba52_4_432"/>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29" name="Google Shape;529;g1ed384dba52_4_432"/>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0" name="Google Shape;530;g1ed384dba52_4_432"/>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1" name="Google Shape;531;g1ed384dba52_4_432"/>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2" name="Google Shape;532;g1ed384dba52_4_432"/>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3" name="Google Shape;533;g1ed384dba52_4_432"/>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4" name="Google Shape;534;g1ed384dba52_4_432"/>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5" name="Google Shape;535;g1ed384dba52_4_432"/>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6" name="Google Shape;536;g1ed384dba52_4_432"/>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7" name="Google Shape;537;g1ed384dba52_4_432"/>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8" name="Google Shape;538;g1ed384dba52_4_432"/>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39" name="Google Shape;539;g1ed384dba52_4_432"/>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aphicFrame>
        <p:nvGraphicFramePr>
          <p:cNvPr id="540" name="Google Shape;540;g1ed384dba52_4_432"/>
          <p:cNvGraphicFramePr/>
          <p:nvPr/>
        </p:nvGraphicFramePr>
        <p:xfrm>
          <a:off x="469963" y="1468785"/>
          <a:ext cx="3000000" cy="3000000"/>
        </p:xfrm>
        <a:graphic>
          <a:graphicData uri="http://schemas.openxmlformats.org/drawingml/2006/table">
            <a:tbl>
              <a:tblPr>
                <a:noFill/>
                <a:tableStyleId>{0040CE90-D22F-42A5-BE63-8D73B0C058DD}</a:tableStyleId>
              </a:tblPr>
              <a:tblGrid>
                <a:gridCol w="1052825">
                  <a:extLst>
                    <a:ext uri="{9D8B030D-6E8A-4147-A177-3AD203B41FA5}">
                      <a16:colId xmlns:a16="http://schemas.microsoft.com/office/drawing/2014/main" val="20000"/>
                    </a:ext>
                  </a:extLst>
                </a:gridCol>
                <a:gridCol w="1153675">
                  <a:extLst>
                    <a:ext uri="{9D8B030D-6E8A-4147-A177-3AD203B41FA5}">
                      <a16:colId xmlns:a16="http://schemas.microsoft.com/office/drawing/2014/main" val="20001"/>
                    </a:ext>
                  </a:extLst>
                </a:gridCol>
                <a:gridCol w="1895525">
                  <a:extLst>
                    <a:ext uri="{9D8B030D-6E8A-4147-A177-3AD203B41FA5}">
                      <a16:colId xmlns:a16="http://schemas.microsoft.com/office/drawing/2014/main" val="20002"/>
                    </a:ext>
                  </a:extLst>
                </a:gridCol>
                <a:gridCol w="411825">
                  <a:extLst>
                    <a:ext uri="{9D8B030D-6E8A-4147-A177-3AD203B41FA5}">
                      <a16:colId xmlns:a16="http://schemas.microsoft.com/office/drawing/2014/main" val="20003"/>
                    </a:ext>
                  </a:extLst>
                </a:gridCol>
                <a:gridCol w="192450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1153675">
                  <a:extLst>
                    <a:ext uri="{9D8B030D-6E8A-4147-A177-3AD203B41FA5}">
                      <a16:colId xmlns:a16="http://schemas.microsoft.com/office/drawing/2014/main" val="20006"/>
                    </a:ext>
                  </a:extLst>
                </a:gridCol>
              </a:tblGrid>
              <a:tr h="233775">
                <a:tc gridSpan="5">
                  <a:txBody>
                    <a:bodyPr/>
                    <a:lstStyle/>
                    <a:p>
                      <a:pPr marL="0" lvl="0" indent="0" algn="ctr" rtl="0">
                        <a:spcBef>
                          <a:spcPts val="0"/>
                        </a:spcBef>
                        <a:spcAft>
                          <a:spcPts val="0"/>
                        </a:spcAft>
                        <a:buNone/>
                      </a:pPr>
                      <a:r>
                        <a:rPr lang="es">
                          <a:solidFill>
                            <a:schemeClr val="lt1"/>
                          </a:solidFill>
                          <a:latin typeface="Be Vietnam Pro ExtraBold"/>
                          <a:ea typeface="Be Vietnam Pro ExtraBold"/>
                          <a:cs typeface="Be Vietnam Pro ExtraBold"/>
                          <a:sym typeface="Be Vietnam Pro ExtraBold"/>
                        </a:rPr>
                        <a:t>Criterios</a:t>
                      </a:r>
                      <a:endParaRPr>
                        <a:solidFill>
                          <a:schemeClr val="lt1"/>
                        </a:solidFill>
                        <a:latin typeface="Be Vietnam Pro ExtraBold"/>
                        <a:ea typeface="Be Vietnam Pro ExtraBold"/>
                        <a:cs typeface="Be Vietnam Pro ExtraBold"/>
                        <a:sym typeface="Be Vietnam Pro ExtraBold"/>
                      </a:endParaRPr>
                    </a:p>
                  </a:txBody>
                  <a:tcPr marL="91425" marR="91425" marT="68575" marB="68575" anchor="ctr">
                    <a:lnL w="9525" cap="flat" cmpd="sng">
                      <a:solidFill>
                        <a:srgbClr val="2A362D">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2A362D">
                          <a:alpha val="0"/>
                        </a:srgbClr>
                      </a:solidFill>
                      <a:prstDash val="solid"/>
                      <a:round/>
                      <a:headEnd type="none" w="sm" len="sm"/>
                      <a:tailEnd type="none" w="sm" len="sm"/>
                    </a:lnB>
                    <a:solidFill>
                      <a:srgbClr val="70309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chemeClr val="lt1"/>
                          </a:solidFill>
                          <a:latin typeface="Be Vietnam Pro"/>
                          <a:ea typeface="Be Vietnam Pro"/>
                          <a:cs typeface="Be Vietnam Pro"/>
                          <a:sym typeface="Be Vietnam Pro"/>
                        </a:rPr>
                        <a:t>Puntuación</a:t>
                      </a:r>
                      <a:endParaRPr b="1">
                        <a:solidFill>
                          <a:schemeClr val="lt1"/>
                        </a:solidFill>
                        <a:latin typeface="Be Vietnam Pro"/>
                        <a:ea typeface="Be Vietnam Pro"/>
                        <a:cs typeface="Be Vietnam Pro"/>
                        <a:sym typeface="Be Vietnam Pro"/>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2A362D">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D9D9D9"/>
                      </a:solidFill>
                      <a:prstDash val="dash"/>
                      <a:round/>
                      <a:headEnd type="none" w="sm" len="sm"/>
                      <a:tailEnd type="none" w="sm" len="sm"/>
                    </a:lnB>
                    <a:solidFill>
                      <a:srgbClr val="70309F"/>
                    </a:solidFill>
                  </a:tcPr>
                </a:tc>
                <a:tc hMerge="1">
                  <a:txBody>
                    <a:bodyPr/>
                    <a:lstStyle/>
                    <a:p>
                      <a:endParaRPr lang="es-CO"/>
                    </a:p>
                  </a:txBody>
                  <a:tcPr/>
                </a:tc>
                <a:extLst>
                  <a:ext uri="{0D108BD9-81ED-4DB2-BD59-A6C34878D82A}">
                    <a16:rowId xmlns:a16="http://schemas.microsoft.com/office/drawing/2014/main" val="10000"/>
                  </a:ext>
                </a:extLst>
              </a:tr>
              <a:tr h="2421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Nivel académico del participante de acuerdo con el perfil del jurado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Pregrado</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15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121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Especialización</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18</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55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Maestría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22</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Doctorado</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25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02050">
                <a:tc rowSpan="3"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específica del participante de acuerdo con el perfil del jurado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3" hMerge="1">
                  <a:txBody>
                    <a:bodyPr/>
                    <a:lstStyle/>
                    <a:p>
                      <a:endParaRPr lang="es-CO"/>
                    </a:p>
                  </a:txBody>
                  <a:tcPr/>
                </a:tc>
                <a:tc rowSpan="3"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50</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5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años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60</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64225">
                <a:tc rowSpan="2"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como evaluador(a) de proyectos, o jurado de convocatorias artísticas, creativas, culturales, patrimoniales, recreativas, deportivas o sociales. </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2" hMerge="1">
                  <a:txBody>
                    <a:bodyPr/>
                    <a:lstStyle/>
                    <a:p>
                      <a:endParaRPr lang="es-CO"/>
                    </a:p>
                  </a:txBody>
                  <a:tcPr/>
                </a:tc>
                <a:tc rowSpan="2"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5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3</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certificaciones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02050">
                <a:tc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Relación entre la hoja de vida del participante y el objeto de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gridSpan="2">
                  <a:txBody>
                    <a:bodyPr/>
                    <a:lstStyle/>
                    <a:p>
                      <a:pPr marL="35999" lvl="0" indent="0" algn="ctr" rtl="0">
                        <a:spcBef>
                          <a:spcPts val="0"/>
                        </a:spcBef>
                        <a:spcAft>
                          <a:spcPts val="0"/>
                        </a:spcAft>
                        <a:buNone/>
                      </a:pPr>
                      <a:r>
                        <a:rPr lang="es" sz="1000">
                          <a:solidFill>
                            <a:srgbClr val="2A362D"/>
                          </a:solidFill>
                          <a:latin typeface="Archivo"/>
                          <a:ea typeface="Archivo"/>
                          <a:cs typeface="Archivo"/>
                          <a:sym typeface="Archivo"/>
                        </a:rPr>
                        <a:t>Se asigna una puntuación de acuerdo con el análisis integral realizado por el área misional de la evaluación de la hoja de vida del jurado.</a:t>
                      </a:r>
                      <a:endParaRPr sz="10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lbert Sans"/>
                          <a:ea typeface="Albert Sans"/>
                          <a:cs typeface="Albert Sans"/>
                          <a:sym typeface="Albert Sans"/>
                        </a:rPr>
                        <a:t>1 - 10</a:t>
                      </a:r>
                      <a:endParaRPr sz="1200"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02050">
                <a:tc gridSpan="5">
                  <a:txBody>
                    <a:bodyPr/>
                    <a:lstStyle/>
                    <a:p>
                      <a:pPr marL="35999" lvl="0" indent="0" algn="ctr" rtl="0">
                        <a:spcBef>
                          <a:spcPts val="0"/>
                        </a:spcBef>
                        <a:spcAft>
                          <a:spcPts val="0"/>
                        </a:spcAft>
                        <a:buNone/>
                      </a:pPr>
                      <a:r>
                        <a:rPr lang="es" b="1">
                          <a:solidFill>
                            <a:srgbClr val="70309F"/>
                          </a:solidFill>
                          <a:latin typeface="Archivo"/>
                          <a:ea typeface="Archivo"/>
                          <a:cs typeface="Archivo"/>
                          <a:sym typeface="Archivo"/>
                        </a:rPr>
                        <a:t>Puntuación máxima</a:t>
                      </a:r>
                      <a:endParaRPr b="1">
                        <a:solidFill>
                          <a:srgbClr val="70309F"/>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rgbClr val="70309F"/>
                          </a:solidFill>
                          <a:latin typeface="Albert Sans"/>
                          <a:ea typeface="Albert Sans"/>
                          <a:cs typeface="Albert Sans"/>
                          <a:sym typeface="Albert Sans"/>
                        </a:rPr>
                        <a:t>100</a:t>
                      </a:r>
                      <a:endParaRPr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544"/>
        <p:cNvGrpSpPr/>
        <p:nvPr/>
      </p:nvGrpSpPr>
      <p:grpSpPr>
        <a:xfrm>
          <a:off x="0" y="0"/>
          <a:ext cx="0" cy="0"/>
          <a:chOff x="0" y="0"/>
          <a:chExt cx="0" cy="0"/>
        </a:xfrm>
      </p:grpSpPr>
      <p:sp>
        <p:nvSpPr>
          <p:cNvPr id="545" name="Google Shape;545;g1ed384dba52_4_465"/>
          <p:cNvSpPr txBox="1"/>
          <p:nvPr/>
        </p:nvSpPr>
        <p:spPr>
          <a:xfrm>
            <a:off x="1138450" y="454075"/>
            <a:ext cx="7367100" cy="827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rgbClr val="382363"/>
                </a:solidFill>
                <a:latin typeface="Be Vietnam Pro"/>
                <a:ea typeface="Be Vietnam Pro"/>
                <a:cs typeface="Be Vietnam Pro"/>
                <a:sym typeface="Be Vietnam Pro"/>
              </a:rPr>
              <a:t>JURADOS </a:t>
            </a:r>
            <a:endParaRPr sz="18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1800">
                <a:solidFill>
                  <a:srgbClr val="70309F"/>
                </a:solidFill>
                <a:latin typeface="Be Vietnam Pro SemiBold"/>
                <a:ea typeface="Be Vietnam Pro SemiBold"/>
                <a:cs typeface="Be Vietnam Pro SemiBold"/>
                <a:sym typeface="Be Vietnam Pro SemiBold"/>
              </a:rPr>
              <a:t>Tabla de puntuación jurados </a:t>
            </a:r>
            <a:r>
              <a:rPr lang="es" sz="1800" b="1" u="sng">
                <a:solidFill>
                  <a:srgbClr val="70309F"/>
                </a:solidFill>
                <a:latin typeface="Be Vietnam Pro"/>
                <a:ea typeface="Be Vietnam Pro"/>
                <a:cs typeface="Be Vietnam Pro"/>
                <a:sym typeface="Be Vietnam Pro"/>
              </a:rPr>
              <a:t>sin</a:t>
            </a:r>
            <a:r>
              <a:rPr lang="es" sz="1800" b="1">
                <a:solidFill>
                  <a:srgbClr val="70309F"/>
                </a:solidFill>
                <a:latin typeface="Be Vietnam Pro"/>
                <a:ea typeface="Be Vietnam Pro"/>
                <a:cs typeface="Be Vietnam Pro"/>
                <a:sym typeface="Be Vietnam Pro"/>
              </a:rPr>
              <a:t> título universitario</a:t>
            </a:r>
            <a:r>
              <a:rPr lang="es" sz="2300" b="1">
                <a:solidFill>
                  <a:srgbClr val="382363"/>
                </a:solidFill>
                <a:latin typeface="Be Vietnam Pro"/>
                <a:ea typeface="Be Vietnam Pro"/>
                <a:cs typeface="Be Vietnam Pro"/>
                <a:sym typeface="Be Vietnam Pro"/>
              </a:rPr>
              <a:t> </a:t>
            </a:r>
            <a:endParaRPr sz="23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grpSp>
        <p:nvGrpSpPr>
          <p:cNvPr id="546" name="Google Shape;546;g1ed384dba52_4_465"/>
          <p:cNvGrpSpPr/>
          <p:nvPr/>
        </p:nvGrpSpPr>
        <p:grpSpPr>
          <a:xfrm rot="10800000" flipH="1">
            <a:off x="-36923" y="4856136"/>
            <a:ext cx="930283" cy="167191"/>
            <a:chOff x="253527" y="2054761"/>
            <a:chExt cx="930283" cy="167191"/>
          </a:xfrm>
        </p:grpSpPr>
        <p:sp>
          <p:nvSpPr>
            <p:cNvPr id="547" name="Google Shape;547;g1ed384dba52_4_465"/>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48" name="Google Shape;548;g1ed384dba52_4_465"/>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49" name="Google Shape;549;g1ed384dba52_4_465"/>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0" name="Google Shape;550;g1ed384dba52_4_465"/>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1" name="Google Shape;551;g1ed384dba52_4_465"/>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2" name="Google Shape;552;g1ed384dba52_4_465"/>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3" name="Google Shape;553;g1ed384dba52_4_465"/>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4" name="Google Shape;554;g1ed384dba52_4_465"/>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5" name="Google Shape;555;g1ed384dba52_4_465"/>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6" name="Google Shape;556;g1ed384dba52_4_465"/>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7" name="Google Shape;557;g1ed384dba52_4_465"/>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58" name="Google Shape;558;g1ed384dba52_4_465"/>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grpSp>
        <p:nvGrpSpPr>
          <p:cNvPr id="559" name="Google Shape;559;g1ed384dba52_4_465"/>
          <p:cNvGrpSpPr/>
          <p:nvPr/>
        </p:nvGrpSpPr>
        <p:grpSpPr>
          <a:xfrm>
            <a:off x="8690665" y="1019379"/>
            <a:ext cx="421558" cy="299748"/>
            <a:chOff x="3168424" y="1103458"/>
            <a:chExt cx="421558" cy="299748"/>
          </a:xfrm>
        </p:grpSpPr>
        <p:sp>
          <p:nvSpPr>
            <p:cNvPr id="560" name="Google Shape;560;g1ed384dba52_4_465"/>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1" name="Google Shape;561;g1ed384dba52_4_465"/>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2" name="Google Shape;562;g1ed384dba52_4_465"/>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3" name="Google Shape;563;g1ed384dba52_4_465"/>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4" name="Google Shape;564;g1ed384dba52_4_465"/>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5" name="Google Shape;565;g1ed384dba52_4_465"/>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6" name="Google Shape;566;g1ed384dba52_4_465"/>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7" name="Google Shape;567;g1ed384dba52_4_465"/>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8" name="Google Shape;568;g1ed384dba52_4_465"/>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69" name="Google Shape;569;g1ed384dba52_4_465"/>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70" name="Google Shape;570;g1ed384dba52_4_465"/>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71" name="Google Shape;571;g1ed384dba52_4_465"/>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aphicFrame>
        <p:nvGraphicFramePr>
          <p:cNvPr id="572" name="Google Shape;572;g1ed384dba52_4_465"/>
          <p:cNvGraphicFramePr/>
          <p:nvPr/>
        </p:nvGraphicFramePr>
        <p:xfrm>
          <a:off x="469963" y="1468785"/>
          <a:ext cx="3000000" cy="3000000"/>
        </p:xfrm>
        <a:graphic>
          <a:graphicData uri="http://schemas.openxmlformats.org/drawingml/2006/table">
            <a:tbl>
              <a:tblPr>
                <a:noFill/>
                <a:tableStyleId>{0040CE90-D22F-42A5-BE63-8D73B0C058DD}</a:tableStyleId>
              </a:tblPr>
              <a:tblGrid>
                <a:gridCol w="1052825">
                  <a:extLst>
                    <a:ext uri="{9D8B030D-6E8A-4147-A177-3AD203B41FA5}">
                      <a16:colId xmlns:a16="http://schemas.microsoft.com/office/drawing/2014/main" val="20000"/>
                    </a:ext>
                  </a:extLst>
                </a:gridCol>
                <a:gridCol w="1153675">
                  <a:extLst>
                    <a:ext uri="{9D8B030D-6E8A-4147-A177-3AD203B41FA5}">
                      <a16:colId xmlns:a16="http://schemas.microsoft.com/office/drawing/2014/main" val="20001"/>
                    </a:ext>
                  </a:extLst>
                </a:gridCol>
                <a:gridCol w="1895525">
                  <a:extLst>
                    <a:ext uri="{9D8B030D-6E8A-4147-A177-3AD203B41FA5}">
                      <a16:colId xmlns:a16="http://schemas.microsoft.com/office/drawing/2014/main" val="20002"/>
                    </a:ext>
                  </a:extLst>
                </a:gridCol>
                <a:gridCol w="411825">
                  <a:extLst>
                    <a:ext uri="{9D8B030D-6E8A-4147-A177-3AD203B41FA5}">
                      <a16:colId xmlns:a16="http://schemas.microsoft.com/office/drawing/2014/main" val="20003"/>
                    </a:ext>
                  </a:extLst>
                </a:gridCol>
                <a:gridCol w="192450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1153675">
                  <a:extLst>
                    <a:ext uri="{9D8B030D-6E8A-4147-A177-3AD203B41FA5}">
                      <a16:colId xmlns:a16="http://schemas.microsoft.com/office/drawing/2014/main" val="20006"/>
                    </a:ext>
                  </a:extLst>
                </a:gridCol>
              </a:tblGrid>
              <a:tr h="233775">
                <a:tc gridSpan="5">
                  <a:txBody>
                    <a:bodyPr/>
                    <a:lstStyle/>
                    <a:p>
                      <a:pPr marL="0" lvl="0" indent="0" algn="ctr" rtl="0">
                        <a:spcBef>
                          <a:spcPts val="0"/>
                        </a:spcBef>
                        <a:spcAft>
                          <a:spcPts val="0"/>
                        </a:spcAft>
                        <a:buNone/>
                      </a:pPr>
                      <a:r>
                        <a:rPr lang="es">
                          <a:solidFill>
                            <a:schemeClr val="lt1"/>
                          </a:solidFill>
                          <a:latin typeface="Be Vietnam Pro ExtraBold"/>
                          <a:ea typeface="Be Vietnam Pro ExtraBold"/>
                          <a:cs typeface="Be Vietnam Pro ExtraBold"/>
                          <a:sym typeface="Be Vietnam Pro ExtraBold"/>
                        </a:rPr>
                        <a:t>Criterios</a:t>
                      </a:r>
                      <a:endParaRPr>
                        <a:solidFill>
                          <a:schemeClr val="lt1"/>
                        </a:solidFill>
                        <a:latin typeface="Be Vietnam Pro ExtraBold"/>
                        <a:ea typeface="Be Vietnam Pro ExtraBold"/>
                        <a:cs typeface="Be Vietnam Pro ExtraBold"/>
                        <a:sym typeface="Be Vietnam Pro ExtraBold"/>
                      </a:endParaRPr>
                    </a:p>
                  </a:txBody>
                  <a:tcPr marL="91425" marR="91425" marT="68575" marB="68575" anchor="ctr">
                    <a:lnL w="9525" cap="flat" cmpd="sng">
                      <a:solidFill>
                        <a:srgbClr val="2A362D">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2A362D">
                          <a:alpha val="0"/>
                        </a:srgbClr>
                      </a:solidFill>
                      <a:prstDash val="solid"/>
                      <a:round/>
                      <a:headEnd type="none" w="sm" len="sm"/>
                      <a:tailEnd type="none" w="sm" len="sm"/>
                    </a:lnB>
                    <a:solidFill>
                      <a:srgbClr val="70309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chemeClr val="lt1"/>
                          </a:solidFill>
                          <a:latin typeface="Be Vietnam Pro"/>
                          <a:ea typeface="Be Vietnam Pro"/>
                          <a:cs typeface="Be Vietnam Pro"/>
                          <a:sym typeface="Be Vietnam Pro"/>
                        </a:rPr>
                        <a:t>Puntuación</a:t>
                      </a:r>
                      <a:endParaRPr b="1">
                        <a:solidFill>
                          <a:schemeClr val="lt1"/>
                        </a:solidFill>
                        <a:latin typeface="Be Vietnam Pro"/>
                        <a:ea typeface="Be Vietnam Pro"/>
                        <a:cs typeface="Be Vietnam Pro"/>
                        <a:sym typeface="Be Vietnam Pro"/>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2A362D">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D9D9D9"/>
                      </a:solidFill>
                      <a:prstDash val="dash"/>
                      <a:round/>
                      <a:headEnd type="none" w="sm" len="sm"/>
                      <a:tailEnd type="none" w="sm" len="sm"/>
                    </a:lnB>
                    <a:solidFill>
                      <a:srgbClr val="70309F"/>
                    </a:solidFill>
                  </a:tcPr>
                </a:tc>
                <a:tc hMerge="1">
                  <a:txBody>
                    <a:bodyPr/>
                    <a:lstStyle/>
                    <a:p>
                      <a:endParaRPr lang="es-CO"/>
                    </a:p>
                  </a:txBody>
                  <a:tcPr/>
                </a:tc>
                <a:extLst>
                  <a:ext uri="{0D108BD9-81ED-4DB2-BD59-A6C34878D82A}">
                    <a16:rowId xmlns:a16="http://schemas.microsoft.com/office/drawing/2014/main" val="10000"/>
                  </a:ext>
                </a:extLst>
              </a:tr>
              <a:tr h="2421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específica del participante de acuerdo con el perfil de jurado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50</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121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5 años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55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años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60</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años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65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73125">
                <a:tc rowSpan="3"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como evaluador(a) de proyectos, o jurado de convocatorias artísticas, creativas, culturales, patrimoniales, recreativas, deportivas o sociales.</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3" hMerge="1">
                  <a:txBody>
                    <a:bodyPr/>
                    <a:lstStyle/>
                    <a:p>
                      <a:endParaRPr lang="es-CO"/>
                    </a:p>
                  </a:txBody>
                  <a:tcPr/>
                </a:tc>
                <a:tc rowSpan="3"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5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rowSpan="2"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certificaciones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rowSpan="2" hMerge="1">
                  <a:txBody>
                    <a:bodyPr/>
                    <a:lstStyle/>
                    <a:p>
                      <a:endParaRPr lang="es-CO"/>
                    </a:p>
                  </a:txBody>
                  <a:tcPr/>
                </a:tc>
                <a:tc rowSpan="2"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10</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rowSpan="2" hMerge="1">
                  <a:txBody>
                    <a:bodyPr/>
                    <a:lstStyle/>
                    <a:p>
                      <a:endParaRPr lang="es-CO"/>
                    </a:p>
                  </a:txBody>
                  <a:tcPr/>
                </a:tc>
                <a:extLst>
                  <a:ext uri="{0D108BD9-81ED-4DB2-BD59-A6C34878D82A}">
                    <a16:rowId xmlns:a16="http://schemas.microsoft.com/office/drawing/2014/main" val="10006"/>
                  </a:ext>
                </a:extLst>
              </a:tr>
              <a:tr h="1000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7"/>
                  </a:ext>
                </a:extLst>
              </a:tr>
              <a:tr h="2642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Educación no formal, realización de diplomados, seminarios, cursos, talleres, entre otros</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3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10</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 6 certificaciones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12</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a 10 certificaciones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13</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11 o más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15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02050">
                <a:tc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Relación entre la hoja de vida del  participante y el objeto de la</a:t>
                      </a:r>
                      <a:endParaRPr sz="1100">
                        <a:solidFill>
                          <a:srgbClr val="2A362D"/>
                        </a:solidFill>
                        <a:latin typeface="Archivo"/>
                        <a:ea typeface="Archivo"/>
                        <a:cs typeface="Archivo"/>
                        <a:sym typeface="Archivo"/>
                      </a:endParaRPr>
                    </a:p>
                    <a:p>
                      <a:pPr marL="0" lvl="0" indent="0" algn="l" rtl="0">
                        <a:spcBef>
                          <a:spcPts val="0"/>
                        </a:spcBef>
                        <a:spcAft>
                          <a:spcPts val="0"/>
                        </a:spcAft>
                        <a:buNone/>
                      </a:pPr>
                      <a:r>
                        <a:rPr lang="es" sz="1100">
                          <a:solidFill>
                            <a:srgbClr val="2A362D"/>
                          </a:solidFill>
                          <a:latin typeface="Archivo"/>
                          <a:ea typeface="Archivo"/>
                          <a:cs typeface="Archivo"/>
                          <a:sym typeface="Archivo"/>
                        </a:rPr>
                        <a:t>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gridSpan="2">
                  <a:txBody>
                    <a:bodyPr/>
                    <a:lstStyle/>
                    <a:p>
                      <a:pPr marL="35999" lvl="0" indent="0" algn="ctr" rtl="0">
                        <a:spcBef>
                          <a:spcPts val="0"/>
                        </a:spcBef>
                        <a:spcAft>
                          <a:spcPts val="0"/>
                        </a:spcAft>
                        <a:buNone/>
                      </a:pPr>
                      <a:r>
                        <a:rPr lang="es" sz="1000">
                          <a:solidFill>
                            <a:srgbClr val="2A362D"/>
                          </a:solidFill>
                          <a:latin typeface="Archivo"/>
                          <a:ea typeface="Archivo"/>
                          <a:cs typeface="Archivo"/>
                          <a:sym typeface="Archivo"/>
                        </a:rPr>
                        <a:t>Se asigna una puntuación de acuerdo con el análisis integral realizado por el área misional de la evaluación de la hoja de vida del jurado.</a:t>
                      </a:r>
                      <a:endParaRPr sz="10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lbert Sans"/>
                          <a:ea typeface="Albert Sans"/>
                          <a:cs typeface="Albert Sans"/>
                          <a:sym typeface="Albert Sans"/>
                        </a:rPr>
                        <a:t>1 - 10</a:t>
                      </a:r>
                      <a:endParaRPr sz="1200"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02050">
                <a:tc gridSpan="5">
                  <a:txBody>
                    <a:bodyPr/>
                    <a:lstStyle/>
                    <a:p>
                      <a:pPr marL="35999" lvl="0" indent="0" algn="ctr" rtl="0">
                        <a:spcBef>
                          <a:spcPts val="0"/>
                        </a:spcBef>
                        <a:spcAft>
                          <a:spcPts val="0"/>
                        </a:spcAft>
                        <a:buNone/>
                      </a:pPr>
                      <a:r>
                        <a:rPr lang="es" b="1">
                          <a:solidFill>
                            <a:srgbClr val="70309F"/>
                          </a:solidFill>
                          <a:latin typeface="Archivo"/>
                          <a:ea typeface="Archivo"/>
                          <a:cs typeface="Archivo"/>
                          <a:sym typeface="Archivo"/>
                        </a:rPr>
                        <a:t>Puntuación máxima</a:t>
                      </a:r>
                      <a:endParaRPr b="1">
                        <a:solidFill>
                          <a:srgbClr val="70309F"/>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rgbClr val="70309F"/>
                          </a:solidFill>
                          <a:latin typeface="Albert Sans"/>
                          <a:ea typeface="Albert Sans"/>
                          <a:cs typeface="Albert Sans"/>
                          <a:sym typeface="Albert Sans"/>
                        </a:rPr>
                        <a:t>100</a:t>
                      </a:r>
                      <a:endParaRPr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576"/>
        <p:cNvGrpSpPr/>
        <p:nvPr/>
      </p:nvGrpSpPr>
      <p:grpSpPr>
        <a:xfrm>
          <a:off x="0" y="0"/>
          <a:ext cx="0" cy="0"/>
          <a:chOff x="0" y="0"/>
          <a:chExt cx="0" cy="0"/>
        </a:xfrm>
      </p:grpSpPr>
      <p:sp>
        <p:nvSpPr>
          <p:cNvPr id="577" name="Google Shape;577;g1ed384dba52_4_496"/>
          <p:cNvSpPr txBox="1"/>
          <p:nvPr/>
        </p:nvSpPr>
        <p:spPr>
          <a:xfrm>
            <a:off x="1138450" y="530275"/>
            <a:ext cx="7367100" cy="85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rgbClr val="382363"/>
                </a:solidFill>
                <a:latin typeface="Be Vietnam Pro"/>
                <a:ea typeface="Be Vietnam Pro"/>
                <a:cs typeface="Be Vietnam Pro"/>
                <a:sym typeface="Be Vietnam Pro"/>
              </a:rPr>
              <a:t>MENTORES </a:t>
            </a:r>
            <a:endParaRPr sz="18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1800">
                <a:solidFill>
                  <a:srgbClr val="70309F"/>
                </a:solidFill>
                <a:latin typeface="Be Vietnam Pro SemiBold"/>
                <a:ea typeface="Be Vietnam Pro SemiBold"/>
                <a:cs typeface="Be Vietnam Pro SemiBold"/>
                <a:sym typeface="Be Vietnam Pro SemiBold"/>
              </a:rPr>
              <a:t>Tabla de puntuación mentor </a:t>
            </a:r>
            <a:r>
              <a:rPr lang="es" sz="1800" b="1" u="sng">
                <a:solidFill>
                  <a:srgbClr val="70309F"/>
                </a:solidFill>
                <a:latin typeface="Be Vietnam Pro"/>
                <a:ea typeface="Be Vietnam Pro"/>
                <a:cs typeface="Be Vietnam Pro"/>
                <a:sym typeface="Be Vietnam Pro"/>
              </a:rPr>
              <a:t>con</a:t>
            </a:r>
            <a:r>
              <a:rPr lang="es" sz="1800" b="1">
                <a:solidFill>
                  <a:srgbClr val="70309F"/>
                </a:solidFill>
                <a:latin typeface="Be Vietnam Pro"/>
                <a:ea typeface="Be Vietnam Pro"/>
                <a:cs typeface="Be Vietnam Pro"/>
                <a:sym typeface="Be Vietnam Pro"/>
              </a:rPr>
              <a:t> título universitario</a:t>
            </a:r>
            <a:r>
              <a:rPr lang="es" sz="2300" b="1">
                <a:solidFill>
                  <a:srgbClr val="382363"/>
                </a:solidFill>
                <a:latin typeface="Be Vietnam Pro"/>
                <a:ea typeface="Be Vietnam Pro"/>
                <a:cs typeface="Be Vietnam Pro"/>
                <a:sym typeface="Be Vietnam Pro"/>
              </a:rPr>
              <a:t> </a:t>
            </a:r>
            <a:endParaRPr sz="23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grpSp>
        <p:nvGrpSpPr>
          <p:cNvPr id="578" name="Google Shape;578;g1ed384dba52_4_496"/>
          <p:cNvGrpSpPr/>
          <p:nvPr/>
        </p:nvGrpSpPr>
        <p:grpSpPr>
          <a:xfrm rot="10800000" flipH="1">
            <a:off x="-36923" y="4856136"/>
            <a:ext cx="930283" cy="167191"/>
            <a:chOff x="253527" y="2054761"/>
            <a:chExt cx="930283" cy="167191"/>
          </a:xfrm>
        </p:grpSpPr>
        <p:sp>
          <p:nvSpPr>
            <p:cNvPr id="579" name="Google Shape;579;g1ed384dba52_4_496"/>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0" name="Google Shape;580;g1ed384dba52_4_496"/>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1" name="Google Shape;581;g1ed384dba52_4_496"/>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2" name="Google Shape;582;g1ed384dba52_4_496"/>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3" name="Google Shape;583;g1ed384dba52_4_496"/>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4" name="Google Shape;584;g1ed384dba52_4_496"/>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5" name="Google Shape;585;g1ed384dba52_4_496"/>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6" name="Google Shape;586;g1ed384dba52_4_496"/>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7" name="Google Shape;587;g1ed384dba52_4_496"/>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8" name="Google Shape;588;g1ed384dba52_4_496"/>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89" name="Google Shape;589;g1ed384dba52_4_496"/>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590" name="Google Shape;590;g1ed384dba52_4_496"/>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grpSp>
        <p:nvGrpSpPr>
          <p:cNvPr id="591" name="Google Shape;591;g1ed384dba52_4_496"/>
          <p:cNvGrpSpPr/>
          <p:nvPr/>
        </p:nvGrpSpPr>
        <p:grpSpPr>
          <a:xfrm>
            <a:off x="8690665" y="1019379"/>
            <a:ext cx="421558" cy="299748"/>
            <a:chOff x="3168424" y="1103458"/>
            <a:chExt cx="421558" cy="299748"/>
          </a:xfrm>
        </p:grpSpPr>
        <p:sp>
          <p:nvSpPr>
            <p:cNvPr id="592" name="Google Shape;592;g1ed384dba52_4_496"/>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3" name="Google Shape;593;g1ed384dba52_4_496"/>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4" name="Google Shape;594;g1ed384dba52_4_496"/>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5" name="Google Shape;595;g1ed384dba52_4_496"/>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6" name="Google Shape;596;g1ed384dba52_4_496"/>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7" name="Google Shape;597;g1ed384dba52_4_496"/>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8" name="Google Shape;598;g1ed384dba52_4_496"/>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599" name="Google Shape;599;g1ed384dba52_4_496"/>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00" name="Google Shape;600;g1ed384dba52_4_496"/>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01" name="Google Shape;601;g1ed384dba52_4_496"/>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02" name="Google Shape;602;g1ed384dba52_4_496"/>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03" name="Google Shape;603;g1ed384dba52_4_496"/>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aphicFrame>
        <p:nvGraphicFramePr>
          <p:cNvPr id="604" name="Google Shape;604;g1ed384dba52_4_496"/>
          <p:cNvGraphicFramePr/>
          <p:nvPr/>
        </p:nvGraphicFramePr>
        <p:xfrm>
          <a:off x="469963" y="1468785"/>
          <a:ext cx="3000000" cy="3000000"/>
        </p:xfrm>
        <a:graphic>
          <a:graphicData uri="http://schemas.openxmlformats.org/drawingml/2006/table">
            <a:tbl>
              <a:tblPr>
                <a:noFill/>
                <a:tableStyleId>{0040CE90-D22F-42A5-BE63-8D73B0C058DD}</a:tableStyleId>
              </a:tblPr>
              <a:tblGrid>
                <a:gridCol w="1052825">
                  <a:extLst>
                    <a:ext uri="{9D8B030D-6E8A-4147-A177-3AD203B41FA5}">
                      <a16:colId xmlns:a16="http://schemas.microsoft.com/office/drawing/2014/main" val="20000"/>
                    </a:ext>
                  </a:extLst>
                </a:gridCol>
                <a:gridCol w="1153675">
                  <a:extLst>
                    <a:ext uri="{9D8B030D-6E8A-4147-A177-3AD203B41FA5}">
                      <a16:colId xmlns:a16="http://schemas.microsoft.com/office/drawing/2014/main" val="20001"/>
                    </a:ext>
                  </a:extLst>
                </a:gridCol>
                <a:gridCol w="1895525">
                  <a:extLst>
                    <a:ext uri="{9D8B030D-6E8A-4147-A177-3AD203B41FA5}">
                      <a16:colId xmlns:a16="http://schemas.microsoft.com/office/drawing/2014/main" val="20002"/>
                    </a:ext>
                  </a:extLst>
                </a:gridCol>
                <a:gridCol w="411825">
                  <a:extLst>
                    <a:ext uri="{9D8B030D-6E8A-4147-A177-3AD203B41FA5}">
                      <a16:colId xmlns:a16="http://schemas.microsoft.com/office/drawing/2014/main" val="20003"/>
                    </a:ext>
                  </a:extLst>
                </a:gridCol>
                <a:gridCol w="192450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1153675">
                  <a:extLst>
                    <a:ext uri="{9D8B030D-6E8A-4147-A177-3AD203B41FA5}">
                      <a16:colId xmlns:a16="http://schemas.microsoft.com/office/drawing/2014/main" val="20006"/>
                    </a:ext>
                  </a:extLst>
                </a:gridCol>
              </a:tblGrid>
              <a:tr h="233775">
                <a:tc gridSpan="5">
                  <a:txBody>
                    <a:bodyPr/>
                    <a:lstStyle/>
                    <a:p>
                      <a:pPr marL="0" lvl="0" indent="0" algn="ctr" rtl="0">
                        <a:spcBef>
                          <a:spcPts val="0"/>
                        </a:spcBef>
                        <a:spcAft>
                          <a:spcPts val="0"/>
                        </a:spcAft>
                        <a:buNone/>
                      </a:pPr>
                      <a:r>
                        <a:rPr lang="es">
                          <a:solidFill>
                            <a:schemeClr val="lt1"/>
                          </a:solidFill>
                          <a:latin typeface="Be Vietnam Pro ExtraBold"/>
                          <a:ea typeface="Be Vietnam Pro ExtraBold"/>
                          <a:cs typeface="Be Vietnam Pro ExtraBold"/>
                          <a:sym typeface="Be Vietnam Pro ExtraBold"/>
                        </a:rPr>
                        <a:t>Criterios</a:t>
                      </a:r>
                      <a:endParaRPr>
                        <a:solidFill>
                          <a:schemeClr val="lt1"/>
                        </a:solidFill>
                        <a:latin typeface="Be Vietnam Pro ExtraBold"/>
                        <a:ea typeface="Be Vietnam Pro ExtraBold"/>
                        <a:cs typeface="Be Vietnam Pro ExtraBold"/>
                        <a:sym typeface="Be Vietnam Pro ExtraBold"/>
                      </a:endParaRPr>
                    </a:p>
                  </a:txBody>
                  <a:tcPr marL="91425" marR="91425" marT="68575" marB="68575" anchor="ctr">
                    <a:lnL w="9525" cap="flat" cmpd="sng">
                      <a:solidFill>
                        <a:srgbClr val="2A362D">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2A362D">
                          <a:alpha val="0"/>
                        </a:srgbClr>
                      </a:solidFill>
                      <a:prstDash val="solid"/>
                      <a:round/>
                      <a:headEnd type="none" w="sm" len="sm"/>
                      <a:tailEnd type="none" w="sm" len="sm"/>
                    </a:lnB>
                    <a:solidFill>
                      <a:srgbClr val="70309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chemeClr val="lt1"/>
                          </a:solidFill>
                          <a:latin typeface="Be Vietnam Pro"/>
                          <a:ea typeface="Be Vietnam Pro"/>
                          <a:cs typeface="Be Vietnam Pro"/>
                          <a:sym typeface="Be Vietnam Pro"/>
                        </a:rPr>
                        <a:t>Puntuación</a:t>
                      </a:r>
                      <a:endParaRPr b="1">
                        <a:solidFill>
                          <a:schemeClr val="lt1"/>
                        </a:solidFill>
                        <a:latin typeface="Be Vietnam Pro"/>
                        <a:ea typeface="Be Vietnam Pro"/>
                        <a:cs typeface="Be Vietnam Pro"/>
                        <a:sym typeface="Be Vietnam Pro"/>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2A362D">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D9D9D9"/>
                      </a:solidFill>
                      <a:prstDash val="dash"/>
                      <a:round/>
                      <a:headEnd type="none" w="sm" len="sm"/>
                      <a:tailEnd type="none" w="sm" len="sm"/>
                    </a:lnB>
                    <a:solidFill>
                      <a:srgbClr val="70309F"/>
                    </a:solidFill>
                  </a:tcPr>
                </a:tc>
                <a:tc hMerge="1">
                  <a:txBody>
                    <a:bodyPr/>
                    <a:lstStyle/>
                    <a:p>
                      <a:endParaRPr lang="es-CO"/>
                    </a:p>
                  </a:txBody>
                  <a:tcPr/>
                </a:tc>
                <a:extLst>
                  <a:ext uri="{0D108BD9-81ED-4DB2-BD59-A6C34878D82A}">
                    <a16:rowId xmlns:a16="http://schemas.microsoft.com/office/drawing/2014/main" val="10000"/>
                  </a:ext>
                </a:extLst>
              </a:tr>
              <a:tr h="2421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Nivel académico del participante de acuerdo con el perfil de mentor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Pregrado</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15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121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Especialización</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18</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55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Maestría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22</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Doctorado</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25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02050">
                <a:tc rowSpan="3"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específica del participante de acuerdo con el perfil de mentor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3" hMerge="1">
                  <a:txBody>
                    <a:bodyPr/>
                    <a:lstStyle/>
                    <a:p>
                      <a:endParaRPr lang="es-CO"/>
                    </a:p>
                  </a:txBody>
                  <a:tcPr/>
                </a:tc>
                <a:tc rowSpan="3"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35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5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40</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años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45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64225">
                <a:tc rowSpan="3"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como docente, formador(a), tallerista, o en el acompañamiento en la formulación de proyectos o procesos artísticos, creativos, culturales y patrimoniales.</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3" hMerge="1">
                  <a:txBody>
                    <a:bodyPr/>
                    <a:lstStyle/>
                    <a:p>
                      <a:endParaRPr lang="es-CO"/>
                    </a:p>
                  </a:txBody>
                  <a:tcPr/>
                </a:tc>
                <a:tc rowSpan="3"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3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15</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 6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18</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certificaciones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20</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02050">
                <a:tc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Relación entre la hoja de vida del participante y el objeto de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gridSpan="2">
                  <a:txBody>
                    <a:bodyPr/>
                    <a:lstStyle/>
                    <a:p>
                      <a:pPr marL="35999" lvl="0" indent="0" algn="ctr" rtl="0">
                        <a:spcBef>
                          <a:spcPts val="0"/>
                        </a:spcBef>
                        <a:spcAft>
                          <a:spcPts val="0"/>
                        </a:spcAft>
                        <a:buNone/>
                      </a:pPr>
                      <a:r>
                        <a:rPr lang="es" sz="1000">
                          <a:solidFill>
                            <a:srgbClr val="2A362D"/>
                          </a:solidFill>
                          <a:latin typeface="Archivo"/>
                          <a:ea typeface="Archivo"/>
                          <a:cs typeface="Archivo"/>
                          <a:sym typeface="Archivo"/>
                        </a:rPr>
                        <a:t>Se asigna una puntuación de acuerdo con el análisis integral realizado por el área misional de la evaluación de la hoja de vida del mentor</a:t>
                      </a:r>
                      <a:endParaRPr sz="10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lbert Sans"/>
                          <a:ea typeface="Albert Sans"/>
                          <a:cs typeface="Albert Sans"/>
                          <a:sym typeface="Albert Sans"/>
                        </a:rPr>
                        <a:t>1 - 10</a:t>
                      </a:r>
                      <a:endParaRPr sz="1200"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02050">
                <a:tc gridSpan="5">
                  <a:txBody>
                    <a:bodyPr/>
                    <a:lstStyle/>
                    <a:p>
                      <a:pPr marL="35999" lvl="0" indent="0" algn="ctr" rtl="0">
                        <a:spcBef>
                          <a:spcPts val="0"/>
                        </a:spcBef>
                        <a:spcAft>
                          <a:spcPts val="0"/>
                        </a:spcAft>
                        <a:buNone/>
                      </a:pPr>
                      <a:r>
                        <a:rPr lang="es" b="1">
                          <a:solidFill>
                            <a:srgbClr val="70309F"/>
                          </a:solidFill>
                          <a:latin typeface="Archivo"/>
                          <a:ea typeface="Archivo"/>
                          <a:cs typeface="Archivo"/>
                          <a:sym typeface="Archivo"/>
                        </a:rPr>
                        <a:t>Puntuación máxima</a:t>
                      </a:r>
                      <a:endParaRPr b="1">
                        <a:solidFill>
                          <a:srgbClr val="70309F"/>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rgbClr val="70309F"/>
                          </a:solidFill>
                          <a:latin typeface="Albert Sans"/>
                          <a:ea typeface="Albert Sans"/>
                          <a:cs typeface="Albert Sans"/>
                          <a:sym typeface="Albert Sans"/>
                        </a:rPr>
                        <a:t>100</a:t>
                      </a:r>
                      <a:endParaRPr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608"/>
        <p:cNvGrpSpPr/>
        <p:nvPr/>
      </p:nvGrpSpPr>
      <p:grpSpPr>
        <a:xfrm>
          <a:off x="0" y="0"/>
          <a:ext cx="0" cy="0"/>
          <a:chOff x="0" y="0"/>
          <a:chExt cx="0" cy="0"/>
        </a:xfrm>
      </p:grpSpPr>
      <p:sp>
        <p:nvSpPr>
          <p:cNvPr id="609" name="Google Shape;609;g1ed384dba52_4_527"/>
          <p:cNvSpPr txBox="1"/>
          <p:nvPr/>
        </p:nvSpPr>
        <p:spPr>
          <a:xfrm>
            <a:off x="1138450" y="530275"/>
            <a:ext cx="7367100" cy="812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rgbClr val="382363"/>
                </a:solidFill>
                <a:latin typeface="Be Vietnam Pro"/>
                <a:ea typeface="Be Vietnam Pro"/>
                <a:cs typeface="Be Vietnam Pro"/>
                <a:sym typeface="Be Vietnam Pro"/>
              </a:rPr>
              <a:t>MENTORES </a:t>
            </a:r>
            <a:endParaRPr sz="18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1800">
                <a:solidFill>
                  <a:srgbClr val="70309F"/>
                </a:solidFill>
                <a:latin typeface="Be Vietnam Pro SemiBold"/>
                <a:ea typeface="Be Vietnam Pro SemiBold"/>
                <a:cs typeface="Be Vietnam Pro SemiBold"/>
                <a:sym typeface="Be Vietnam Pro SemiBold"/>
              </a:rPr>
              <a:t>Tabla de puntuación mentor </a:t>
            </a:r>
            <a:r>
              <a:rPr lang="es" sz="1800" b="1" u="sng">
                <a:solidFill>
                  <a:srgbClr val="70309F"/>
                </a:solidFill>
                <a:latin typeface="Be Vietnam Pro"/>
                <a:ea typeface="Be Vietnam Pro"/>
                <a:cs typeface="Be Vietnam Pro"/>
                <a:sym typeface="Be Vietnam Pro"/>
              </a:rPr>
              <a:t>sin</a:t>
            </a:r>
            <a:r>
              <a:rPr lang="es" sz="1800" b="1">
                <a:solidFill>
                  <a:srgbClr val="70309F"/>
                </a:solidFill>
                <a:latin typeface="Be Vietnam Pro"/>
                <a:ea typeface="Be Vietnam Pro"/>
                <a:cs typeface="Be Vietnam Pro"/>
                <a:sym typeface="Be Vietnam Pro"/>
              </a:rPr>
              <a:t> título universitario</a:t>
            </a:r>
            <a:r>
              <a:rPr lang="es" sz="2300" b="1">
                <a:solidFill>
                  <a:srgbClr val="382363"/>
                </a:solidFill>
                <a:latin typeface="Be Vietnam Pro"/>
                <a:ea typeface="Be Vietnam Pro"/>
                <a:cs typeface="Be Vietnam Pro"/>
                <a:sym typeface="Be Vietnam Pro"/>
              </a:rPr>
              <a:t> </a:t>
            </a:r>
            <a:endParaRPr sz="23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grpSp>
        <p:nvGrpSpPr>
          <p:cNvPr id="610" name="Google Shape;610;g1ed384dba52_4_527"/>
          <p:cNvGrpSpPr/>
          <p:nvPr/>
        </p:nvGrpSpPr>
        <p:grpSpPr>
          <a:xfrm rot="10800000" flipH="1">
            <a:off x="2" y="432211"/>
            <a:ext cx="930283" cy="167191"/>
            <a:chOff x="253527" y="2054761"/>
            <a:chExt cx="930283" cy="167191"/>
          </a:xfrm>
        </p:grpSpPr>
        <p:sp>
          <p:nvSpPr>
            <p:cNvPr id="611" name="Google Shape;611;g1ed384dba52_4_527"/>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2" name="Google Shape;612;g1ed384dba52_4_527"/>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3" name="Google Shape;613;g1ed384dba52_4_527"/>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4" name="Google Shape;614;g1ed384dba52_4_527"/>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5" name="Google Shape;615;g1ed384dba52_4_527"/>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6" name="Google Shape;616;g1ed384dba52_4_527"/>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7" name="Google Shape;617;g1ed384dba52_4_527"/>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8" name="Google Shape;618;g1ed384dba52_4_527"/>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19" name="Google Shape;619;g1ed384dba52_4_527"/>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20" name="Google Shape;620;g1ed384dba52_4_527"/>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21" name="Google Shape;621;g1ed384dba52_4_527"/>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22" name="Google Shape;622;g1ed384dba52_4_527"/>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grpSp>
        <p:nvGrpSpPr>
          <p:cNvPr id="623" name="Google Shape;623;g1ed384dba52_4_527"/>
          <p:cNvGrpSpPr/>
          <p:nvPr/>
        </p:nvGrpSpPr>
        <p:grpSpPr>
          <a:xfrm>
            <a:off x="8690665" y="1019379"/>
            <a:ext cx="421558" cy="299748"/>
            <a:chOff x="3168424" y="1103458"/>
            <a:chExt cx="421558" cy="299748"/>
          </a:xfrm>
        </p:grpSpPr>
        <p:sp>
          <p:nvSpPr>
            <p:cNvPr id="624" name="Google Shape;624;g1ed384dba52_4_527"/>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5" name="Google Shape;625;g1ed384dba52_4_527"/>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6" name="Google Shape;626;g1ed384dba52_4_527"/>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7" name="Google Shape;627;g1ed384dba52_4_527"/>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8" name="Google Shape;628;g1ed384dba52_4_527"/>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29" name="Google Shape;629;g1ed384dba52_4_527"/>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0" name="Google Shape;630;g1ed384dba52_4_527"/>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1" name="Google Shape;631;g1ed384dba52_4_527"/>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2" name="Google Shape;632;g1ed384dba52_4_527"/>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3" name="Google Shape;633;g1ed384dba52_4_527"/>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4" name="Google Shape;634;g1ed384dba52_4_527"/>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35" name="Google Shape;635;g1ed384dba52_4_527"/>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aphicFrame>
        <p:nvGraphicFramePr>
          <p:cNvPr id="636" name="Google Shape;636;g1ed384dba52_4_527"/>
          <p:cNvGraphicFramePr/>
          <p:nvPr/>
        </p:nvGraphicFramePr>
        <p:xfrm>
          <a:off x="469963" y="1468785"/>
          <a:ext cx="3000000" cy="3000000"/>
        </p:xfrm>
        <a:graphic>
          <a:graphicData uri="http://schemas.openxmlformats.org/drawingml/2006/table">
            <a:tbl>
              <a:tblPr>
                <a:noFill/>
                <a:tableStyleId>{0040CE90-D22F-42A5-BE63-8D73B0C058DD}</a:tableStyleId>
              </a:tblPr>
              <a:tblGrid>
                <a:gridCol w="1052825">
                  <a:extLst>
                    <a:ext uri="{9D8B030D-6E8A-4147-A177-3AD203B41FA5}">
                      <a16:colId xmlns:a16="http://schemas.microsoft.com/office/drawing/2014/main" val="20000"/>
                    </a:ext>
                  </a:extLst>
                </a:gridCol>
                <a:gridCol w="1153675">
                  <a:extLst>
                    <a:ext uri="{9D8B030D-6E8A-4147-A177-3AD203B41FA5}">
                      <a16:colId xmlns:a16="http://schemas.microsoft.com/office/drawing/2014/main" val="20001"/>
                    </a:ext>
                  </a:extLst>
                </a:gridCol>
                <a:gridCol w="1895525">
                  <a:extLst>
                    <a:ext uri="{9D8B030D-6E8A-4147-A177-3AD203B41FA5}">
                      <a16:colId xmlns:a16="http://schemas.microsoft.com/office/drawing/2014/main" val="20002"/>
                    </a:ext>
                  </a:extLst>
                </a:gridCol>
                <a:gridCol w="411825">
                  <a:extLst>
                    <a:ext uri="{9D8B030D-6E8A-4147-A177-3AD203B41FA5}">
                      <a16:colId xmlns:a16="http://schemas.microsoft.com/office/drawing/2014/main" val="20003"/>
                    </a:ext>
                  </a:extLst>
                </a:gridCol>
                <a:gridCol w="192450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1153675">
                  <a:extLst>
                    <a:ext uri="{9D8B030D-6E8A-4147-A177-3AD203B41FA5}">
                      <a16:colId xmlns:a16="http://schemas.microsoft.com/office/drawing/2014/main" val="20006"/>
                    </a:ext>
                  </a:extLst>
                </a:gridCol>
              </a:tblGrid>
              <a:tr h="233775">
                <a:tc gridSpan="5">
                  <a:txBody>
                    <a:bodyPr/>
                    <a:lstStyle/>
                    <a:p>
                      <a:pPr marL="0" lvl="0" indent="0" algn="ctr" rtl="0">
                        <a:spcBef>
                          <a:spcPts val="0"/>
                        </a:spcBef>
                        <a:spcAft>
                          <a:spcPts val="0"/>
                        </a:spcAft>
                        <a:buNone/>
                      </a:pPr>
                      <a:r>
                        <a:rPr lang="es">
                          <a:solidFill>
                            <a:schemeClr val="lt1"/>
                          </a:solidFill>
                          <a:latin typeface="Be Vietnam Pro ExtraBold"/>
                          <a:ea typeface="Be Vietnam Pro ExtraBold"/>
                          <a:cs typeface="Be Vietnam Pro ExtraBold"/>
                          <a:sym typeface="Be Vietnam Pro ExtraBold"/>
                        </a:rPr>
                        <a:t>Criterios</a:t>
                      </a:r>
                      <a:endParaRPr>
                        <a:solidFill>
                          <a:schemeClr val="lt1"/>
                        </a:solidFill>
                        <a:latin typeface="Be Vietnam Pro ExtraBold"/>
                        <a:ea typeface="Be Vietnam Pro ExtraBold"/>
                        <a:cs typeface="Be Vietnam Pro ExtraBold"/>
                        <a:sym typeface="Be Vietnam Pro ExtraBold"/>
                      </a:endParaRPr>
                    </a:p>
                  </a:txBody>
                  <a:tcPr marL="91425" marR="91425" marT="68575" marB="68575" anchor="ctr">
                    <a:lnL w="9525" cap="flat" cmpd="sng">
                      <a:solidFill>
                        <a:srgbClr val="2A362D">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2A362D">
                          <a:alpha val="0"/>
                        </a:srgbClr>
                      </a:solidFill>
                      <a:prstDash val="solid"/>
                      <a:round/>
                      <a:headEnd type="none" w="sm" len="sm"/>
                      <a:tailEnd type="none" w="sm" len="sm"/>
                    </a:lnB>
                    <a:solidFill>
                      <a:srgbClr val="70309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chemeClr val="lt1"/>
                          </a:solidFill>
                          <a:latin typeface="Be Vietnam Pro"/>
                          <a:ea typeface="Be Vietnam Pro"/>
                          <a:cs typeface="Be Vietnam Pro"/>
                          <a:sym typeface="Be Vietnam Pro"/>
                        </a:rPr>
                        <a:t>Puntuación</a:t>
                      </a:r>
                      <a:endParaRPr b="1">
                        <a:solidFill>
                          <a:schemeClr val="lt1"/>
                        </a:solidFill>
                        <a:latin typeface="Be Vietnam Pro"/>
                        <a:ea typeface="Be Vietnam Pro"/>
                        <a:cs typeface="Be Vietnam Pro"/>
                        <a:sym typeface="Be Vietnam Pro"/>
                      </a:endParaRPr>
                    </a:p>
                  </a:txBody>
                  <a:tcPr marL="91425" marR="91425" marT="68575" marB="68575" anchor="ctr">
                    <a:lnL w="9525" cap="flat" cmpd="sng">
                      <a:solidFill>
                        <a:srgbClr val="FFFFFF"/>
                      </a:solidFill>
                      <a:prstDash val="solid"/>
                      <a:round/>
                      <a:headEnd type="none" w="sm" len="sm"/>
                      <a:tailEnd type="none" w="sm" len="sm"/>
                    </a:lnL>
                    <a:lnR w="9525" cap="flat" cmpd="sng">
                      <a:solidFill>
                        <a:srgbClr val="2A362D">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solidFill>
                        <a:srgbClr val="D9D9D9"/>
                      </a:solidFill>
                      <a:prstDash val="dash"/>
                      <a:round/>
                      <a:headEnd type="none" w="sm" len="sm"/>
                      <a:tailEnd type="none" w="sm" len="sm"/>
                    </a:lnB>
                    <a:solidFill>
                      <a:srgbClr val="70309F"/>
                    </a:solidFill>
                  </a:tcPr>
                </a:tc>
                <a:tc hMerge="1">
                  <a:txBody>
                    <a:bodyPr/>
                    <a:lstStyle/>
                    <a:p>
                      <a:endParaRPr lang="es-CO"/>
                    </a:p>
                  </a:txBody>
                  <a:tcPr/>
                </a:tc>
                <a:extLst>
                  <a:ext uri="{0D108BD9-81ED-4DB2-BD59-A6C34878D82A}">
                    <a16:rowId xmlns:a16="http://schemas.microsoft.com/office/drawing/2014/main" val="10000"/>
                  </a:ext>
                </a:extLst>
              </a:tr>
              <a:tr h="2421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específica del participante de acuerdo con el perfil de mentor establecido en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años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2A362D">
                          <a:alpha val="0"/>
                        </a:srgbClr>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45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121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5 años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48</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55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6 años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50</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años en adelante</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55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100000">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Experiencia como docente, formador(a), tallerista, o en el acompañamiento en la formulación de proyectos o procesos artísticos, creativos, culturales y patrimoniales.</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3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2A362D"/>
                          </a:solidFill>
                          <a:latin typeface="Archivo"/>
                          <a:ea typeface="Archivo"/>
                          <a:cs typeface="Archivo"/>
                          <a:sym typeface="Archivo"/>
                        </a:rPr>
                        <a:t>15</a:t>
                      </a:r>
                      <a:endParaRPr sz="12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rowSpan="2"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 6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rowSpan="2" hMerge="1">
                  <a:txBody>
                    <a:bodyPr/>
                    <a:lstStyle/>
                    <a:p>
                      <a:endParaRPr lang="es-CO"/>
                    </a:p>
                  </a:txBody>
                  <a:tcPr/>
                </a:tc>
                <a:tc rowSpan="2"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18</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rowSpan="2" hMerge="1">
                  <a:txBody>
                    <a:bodyPr/>
                    <a:lstStyle/>
                    <a:p>
                      <a:endParaRPr lang="es-CO"/>
                    </a:p>
                  </a:txBody>
                  <a:tcPr/>
                </a:tc>
                <a:extLst>
                  <a:ext uri="{0D108BD9-81ED-4DB2-BD59-A6C34878D82A}">
                    <a16:rowId xmlns:a16="http://schemas.microsoft.com/office/drawing/2014/main" val="10006"/>
                  </a:ext>
                </a:extLst>
              </a:tr>
              <a:tr h="10000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7"/>
                  </a:ext>
                </a:extLst>
              </a:tr>
              <a:tr h="129575">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certificaciones en adelante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20</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64225">
                <a:tc rowSpan="4"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Educación no formal Realización de diplomados, seminarios, cursos, talleres, entre otros.       </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rowSpan="4" hMerge="1">
                  <a:txBody>
                    <a:bodyPr/>
                    <a:lstStyle/>
                    <a:p>
                      <a:endParaRPr lang="es-CO"/>
                    </a:p>
                  </a:txBody>
                  <a:tcPr/>
                </a:tc>
                <a:tc rowSpan="4" h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 a 3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5</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4 a 6 certificaciones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8</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7 a 10 certificaciones </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a:solidFill>
                            <a:srgbClr val="434343"/>
                          </a:solidFill>
                          <a:latin typeface="Archivo"/>
                          <a:ea typeface="Archivo"/>
                          <a:cs typeface="Archivo"/>
                          <a:sym typeface="Archivo"/>
                        </a:rPr>
                        <a:t>11</a:t>
                      </a:r>
                      <a:endParaRPr sz="1200">
                        <a:solidFill>
                          <a:srgbClr val="434343"/>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0205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a:txBody>
                    <a:bodyPr/>
                    <a:lstStyle/>
                    <a:p>
                      <a:pPr marL="0" lvl="0" indent="0" algn="ctr" rtl="0">
                        <a:spcBef>
                          <a:spcPts val="0"/>
                        </a:spcBef>
                        <a:spcAft>
                          <a:spcPts val="0"/>
                        </a:spcAft>
                        <a:buNone/>
                      </a:pPr>
                      <a:r>
                        <a:rPr lang="es" sz="1100">
                          <a:solidFill>
                            <a:srgbClr val="2A362D"/>
                          </a:solidFill>
                          <a:latin typeface="Archivo"/>
                          <a:ea typeface="Archivo"/>
                          <a:cs typeface="Archivo"/>
                          <a:sym typeface="Archivo"/>
                        </a:rPr>
                        <a:t>11 o más certificaciones</a:t>
                      </a:r>
                      <a:endParaRPr sz="11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rchivo"/>
                          <a:ea typeface="Archivo"/>
                          <a:cs typeface="Archivo"/>
                          <a:sym typeface="Archivo"/>
                        </a:rPr>
                        <a:t>15</a:t>
                      </a:r>
                      <a:endParaRPr sz="1200" b="1">
                        <a:solidFill>
                          <a:srgbClr val="70309F"/>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02050">
                <a:tc gridSpan="3">
                  <a:txBody>
                    <a:bodyPr/>
                    <a:lstStyle/>
                    <a:p>
                      <a:pPr marL="0" lvl="0" indent="0" algn="l" rtl="0">
                        <a:spcBef>
                          <a:spcPts val="0"/>
                        </a:spcBef>
                        <a:spcAft>
                          <a:spcPts val="0"/>
                        </a:spcAft>
                        <a:buNone/>
                      </a:pPr>
                      <a:r>
                        <a:rPr lang="es" sz="1100">
                          <a:solidFill>
                            <a:srgbClr val="2A362D"/>
                          </a:solidFill>
                          <a:latin typeface="Archivo"/>
                          <a:ea typeface="Archivo"/>
                          <a:cs typeface="Archivo"/>
                          <a:sym typeface="Archivo"/>
                        </a:rPr>
                        <a:t>Relación entre la hoja de vida del  participante y el objeto de la convocatoria o programa</a:t>
                      </a:r>
                      <a:endParaRPr sz="1100">
                        <a:solidFill>
                          <a:srgbClr val="2A362D"/>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gridSpan="2">
                  <a:txBody>
                    <a:bodyPr/>
                    <a:lstStyle/>
                    <a:p>
                      <a:pPr marL="35999" lvl="0" indent="0" algn="ctr" rtl="0">
                        <a:spcBef>
                          <a:spcPts val="0"/>
                        </a:spcBef>
                        <a:spcAft>
                          <a:spcPts val="0"/>
                        </a:spcAft>
                        <a:buNone/>
                      </a:pPr>
                      <a:r>
                        <a:rPr lang="es" sz="1000">
                          <a:solidFill>
                            <a:srgbClr val="2A362D"/>
                          </a:solidFill>
                          <a:latin typeface="Archivo"/>
                          <a:ea typeface="Archivo"/>
                          <a:cs typeface="Archivo"/>
                          <a:sym typeface="Archivo"/>
                        </a:rPr>
                        <a:t>Se asigna una puntuación de acuerdo con el análisis integral realizado por el área misional de la evaluación de la hoja de vida del mentor</a:t>
                      </a:r>
                      <a:endParaRPr sz="1000">
                        <a:solidFill>
                          <a:srgbClr val="2A362D"/>
                        </a:solidFill>
                        <a:latin typeface="Archivo"/>
                        <a:ea typeface="Archivo"/>
                        <a:cs typeface="Archivo"/>
                        <a:sym typeface="Archivo"/>
                      </a:endParaRPr>
                    </a:p>
                  </a:txBody>
                  <a:tcPr marL="0" marR="0" marT="0" marB="0" anchor="ctr">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hMerge="1">
                  <a:txBody>
                    <a:bodyPr/>
                    <a:lstStyle/>
                    <a:p>
                      <a:endParaRPr lang="es-CO"/>
                    </a:p>
                  </a:txBody>
                  <a:tcPr/>
                </a:tc>
                <a:tc gridSpan="2">
                  <a:txBody>
                    <a:bodyPr/>
                    <a:lstStyle/>
                    <a:p>
                      <a:pPr marL="0" lvl="0" indent="0" algn="ctr" rtl="0">
                        <a:spcBef>
                          <a:spcPts val="0"/>
                        </a:spcBef>
                        <a:spcAft>
                          <a:spcPts val="0"/>
                        </a:spcAft>
                        <a:buNone/>
                      </a:pPr>
                      <a:r>
                        <a:rPr lang="es" sz="1200" b="1">
                          <a:solidFill>
                            <a:srgbClr val="70309F"/>
                          </a:solidFill>
                          <a:latin typeface="Albert Sans"/>
                          <a:ea typeface="Albert Sans"/>
                          <a:cs typeface="Albert Sans"/>
                          <a:sym typeface="Albert Sans"/>
                        </a:rPr>
                        <a:t>1 - 10</a:t>
                      </a:r>
                      <a:endParaRPr sz="1200"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dash"/>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02050">
                <a:tc gridSpan="5">
                  <a:txBody>
                    <a:bodyPr/>
                    <a:lstStyle/>
                    <a:p>
                      <a:pPr marL="35999" lvl="0" indent="0" algn="ctr" rtl="0">
                        <a:spcBef>
                          <a:spcPts val="0"/>
                        </a:spcBef>
                        <a:spcAft>
                          <a:spcPts val="0"/>
                        </a:spcAft>
                        <a:buNone/>
                      </a:pPr>
                      <a:r>
                        <a:rPr lang="es" b="1">
                          <a:solidFill>
                            <a:srgbClr val="70309F"/>
                          </a:solidFill>
                          <a:latin typeface="Archivo"/>
                          <a:ea typeface="Archivo"/>
                          <a:cs typeface="Archivo"/>
                          <a:sym typeface="Archivo"/>
                        </a:rPr>
                        <a:t>Puntuación máxima</a:t>
                      </a:r>
                      <a:endParaRPr b="1">
                        <a:solidFill>
                          <a:srgbClr val="70309F"/>
                        </a:solidFill>
                        <a:latin typeface="Archivo"/>
                        <a:ea typeface="Archivo"/>
                        <a:cs typeface="Archivo"/>
                        <a:sym typeface="Archivo"/>
                      </a:endParaRPr>
                    </a:p>
                  </a:txBody>
                  <a:tcPr marL="91425" marR="91425" marT="0" marB="0" anchor="ctr">
                    <a:lnL w="9525" cap="flat" cmpd="sng">
                      <a:solidFill>
                        <a:srgbClr val="D9D9D9">
                          <a:alpha val="0"/>
                        </a:srgbClr>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lvl="0" indent="0" algn="ctr" rtl="0">
                        <a:spcBef>
                          <a:spcPts val="0"/>
                        </a:spcBef>
                        <a:spcAft>
                          <a:spcPts val="0"/>
                        </a:spcAft>
                        <a:buNone/>
                      </a:pPr>
                      <a:r>
                        <a:rPr lang="es" b="1">
                          <a:solidFill>
                            <a:srgbClr val="70309F"/>
                          </a:solidFill>
                          <a:latin typeface="Albert Sans"/>
                          <a:ea typeface="Albert Sans"/>
                          <a:cs typeface="Albert Sans"/>
                          <a:sym typeface="Albert Sans"/>
                        </a:rPr>
                        <a:t>100</a:t>
                      </a:r>
                      <a:endParaRPr b="1">
                        <a:solidFill>
                          <a:srgbClr val="70309F"/>
                        </a:solidFill>
                        <a:latin typeface="Albert Sans"/>
                        <a:ea typeface="Albert Sans"/>
                        <a:cs typeface="Albert Sans"/>
                        <a:sym typeface="Albert Sans"/>
                      </a:endParaRPr>
                    </a:p>
                  </a:txBody>
                  <a:tcPr marL="0" marR="0" marT="0" marB="0" anchor="ctr">
                    <a:lnL w="9525" cap="flat" cmpd="sng">
                      <a:solidFill>
                        <a:srgbClr val="D9D9D9"/>
                      </a:solidFill>
                      <a:prstDash val="solid"/>
                      <a:round/>
                      <a:headEnd type="none" w="sm" len="sm"/>
                      <a:tailEnd type="none" w="sm" len="sm"/>
                    </a:lnL>
                    <a:lnR w="9525" cap="flat" cmpd="sng">
                      <a:solidFill>
                        <a:srgbClr val="D9D9D9">
                          <a:alpha val="0"/>
                        </a:srgbClr>
                      </a:solidFill>
                      <a:prstDash val="solid"/>
                      <a:round/>
                      <a:headEnd type="none" w="sm" len="sm"/>
                      <a:tailEnd type="none" w="sm" len="sm"/>
                    </a:lnR>
                    <a:lnT w="9525" cap="flat" cmpd="sng">
                      <a:solidFill>
                        <a:srgbClr val="D9D9D9"/>
                      </a:solidFill>
                      <a:prstDash val="dash"/>
                      <a:round/>
                      <a:headEnd type="none" w="sm" len="sm"/>
                      <a:tailEnd type="none" w="sm" len="sm"/>
                    </a:lnT>
                    <a:lnB w="9525" cap="flat" cmpd="sng">
                      <a:solidFill>
                        <a:srgbClr val="D9D9D9"/>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640"/>
        <p:cNvGrpSpPr/>
        <p:nvPr/>
      </p:nvGrpSpPr>
      <p:grpSpPr>
        <a:xfrm>
          <a:off x="0" y="0"/>
          <a:ext cx="0" cy="0"/>
          <a:chOff x="0" y="0"/>
          <a:chExt cx="0" cy="0"/>
        </a:xfrm>
      </p:grpSpPr>
      <p:sp>
        <p:nvSpPr>
          <p:cNvPr id="641" name="Google Shape;641;g1ed384dba52_0_250"/>
          <p:cNvSpPr txBox="1"/>
          <p:nvPr/>
        </p:nvSpPr>
        <p:spPr>
          <a:xfrm>
            <a:off x="3617925" y="530275"/>
            <a:ext cx="4734900" cy="109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400" b="1">
                <a:solidFill>
                  <a:srgbClr val="382363"/>
                </a:solidFill>
                <a:latin typeface="Be Vietnam Pro"/>
                <a:ea typeface="Be Vietnam Pro"/>
                <a:cs typeface="Be Vietnam Pro"/>
                <a:sym typeface="Be Vietnam Pro"/>
              </a:rPr>
              <a:t>Criterios de desempate </a:t>
            </a: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2800" b="1">
                <a:solidFill>
                  <a:srgbClr val="70309F"/>
                </a:solidFill>
                <a:latin typeface="Be Vietnam Pro"/>
                <a:ea typeface="Be Vietnam Pro"/>
                <a:cs typeface="Be Vietnam Pro"/>
                <a:sym typeface="Be Vietnam Pro"/>
              </a:rPr>
              <a:t>2024</a:t>
            </a:r>
            <a:endParaRPr sz="2800" b="1">
              <a:solidFill>
                <a:srgbClr val="70309F"/>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sp>
        <p:nvSpPr>
          <p:cNvPr id="642" name="Google Shape;642;g1ed384dba52_0_250"/>
          <p:cNvSpPr txBox="1"/>
          <p:nvPr/>
        </p:nvSpPr>
        <p:spPr>
          <a:xfrm>
            <a:off x="1306125" y="1602500"/>
            <a:ext cx="7199100" cy="27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rgbClr val="434343"/>
                </a:solidFill>
                <a:latin typeface="Archivo"/>
                <a:ea typeface="Archivo"/>
                <a:cs typeface="Archivo"/>
                <a:sym typeface="Archivo"/>
              </a:rPr>
              <a:t>Se ajustó lo concerniente al </a:t>
            </a:r>
            <a:r>
              <a:rPr lang="es" sz="1300" b="1">
                <a:solidFill>
                  <a:srgbClr val="70309F"/>
                </a:solidFill>
                <a:latin typeface="Archivo"/>
                <a:ea typeface="Archivo"/>
                <a:cs typeface="Archivo"/>
                <a:sym typeface="Archivo"/>
              </a:rPr>
              <a:t>desempate </a:t>
            </a:r>
            <a:r>
              <a:rPr lang="es" sz="1300">
                <a:solidFill>
                  <a:srgbClr val="434343"/>
                </a:solidFill>
                <a:latin typeface="Archivo"/>
                <a:ea typeface="Archivo"/>
                <a:cs typeface="Archivo"/>
                <a:sym typeface="Archivo"/>
              </a:rPr>
              <a:t>en la selección de jurados y mentores de la siguiente manera:</a:t>
            </a:r>
            <a:endParaRPr sz="1300">
              <a:solidFill>
                <a:srgbClr val="434343"/>
              </a:solidFill>
              <a:latin typeface="Archivo"/>
              <a:ea typeface="Archivo"/>
              <a:cs typeface="Archivo"/>
              <a:sym typeface="Archivo"/>
            </a:endParaRPr>
          </a:p>
          <a:p>
            <a:pPr marL="0" lvl="0" indent="0" algn="l" rtl="0">
              <a:spcBef>
                <a:spcPts val="0"/>
              </a:spcBef>
              <a:spcAft>
                <a:spcPts val="0"/>
              </a:spcAft>
              <a:buNone/>
            </a:pPr>
            <a:r>
              <a:rPr lang="es" sz="1300">
                <a:solidFill>
                  <a:srgbClr val="434343"/>
                </a:solidFill>
                <a:latin typeface="Archivo"/>
                <a:ea typeface="Archivo"/>
                <a:cs typeface="Archivo"/>
                <a:sym typeface="Archivo"/>
              </a:rPr>
              <a:t>	</a:t>
            </a: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300">
                <a:solidFill>
                  <a:srgbClr val="434343"/>
                </a:solidFill>
                <a:latin typeface="Archivo"/>
                <a:ea typeface="Archivo"/>
                <a:cs typeface="Archivo"/>
                <a:sym typeface="Archivo"/>
              </a:rPr>
              <a:t>	Primer criterio de desempate se establece que se seleccionara al participante que cuente con más </a:t>
            </a:r>
            <a:r>
              <a:rPr lang="es" sz="1300" b="1">
                <a:solidFill>
                  <a:srgbClr val="70309F"/>
                </a:solidFill>
                <a:latin typeface="Archivo"/>
                <a:ea typeface="Archivo"/>
                <a:cs typeface="Archivo"/>
                <a:sym typeface="Archivo"/>
              </a:rPr>
              <a:t>publicaciones, reconocimientos, premios, educación no formal, participación en festivales, eventos, encuentros o espacios académicos.</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300">
                <a:solidFill>
                  <a:srgbClr val="434343"/>
                </a:solidFill>
                <a:latin typeface="Archivo"/>
                <a:ea typeface="Archivo"/>
                <a:cs typeface="Archivo"/>
                <a:sym typeface="Archivo"/>
              </a:rPr>
              <a:t>	En caso de persistir el empate se establece el criterio </a:t>
            </a:r>
            <a:r>
              <a:rPr lang="es" sz="1300" b="1">
                <a:solidFill>
                  <a:srgbClr val="70309F"/>
                </a:solidFill>
                <a:latin typeface="Archivo"/>
                <a:ea typeface="Archivo"/>
                <a:cs typeface="Archivo"/>
                <a:sym typeface="Archivo"/>
              </a:rPr>
              <a:t>“Experiencia específica del participante de acuerdo con el perfil de jurado establecido en la convocatoria o programa”</a:t>
            </a:r>
            <a:endParaRPr sz="1300" b="1">
              <a:solidFill>
                <a:srgbClr val="70309F"/>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300">
                <a:solidFill>
                  <a:srgbClr val="434343"/>
                </a:solidFill>
                <a:latin typeface="Archivo"/>
                <a:ea typeface="Archivo"/>
                <a:cs typeface="Archivo"/>
                <a:sym typeface="Archivo"/>
              </a:rPr>
              <a:t>Se agrega un tercer criterio de desempate en caso de que no se logre desempatar a los participantes con los dos primeros con el criterio </a:t>
            </a:r>
            <a:r>
              <a:rPr lang="es" sz="1300" b="1">
                <a:solidFill>
                  <a:srgbClr val="70309F"/>
                </a:solidFill>
                <a:latin typeface="Archivo"/>
                <a:ea typeface="Archivo"/>
                <a:cs typeface="Archivo"/>
                <a:sym typeface="Archivo"/>
              </a:rPr>
              <a:t>"Relación entre la hoja de vida del participante y el objeto de la convocatoria o programa"</a:t>
            </a:r>
            <a:endParaRPr sz="1300" b="1">
              <a:solidFill>
                <a:srgbClr val="70309F"/>
              </a:solidFill>
              <a:latin typeface="Archivo"/>
              <a:ea typeface="Archivo"/>
              <a:cs typeface="Archivo"/>
              <a:sym typeface="Archivo"/>
            </a:endParaRPr>
          </a:p>
          <a:p>
            <a:pPr marL="0" lvl="0" indent="0" algn="l" rtl="0">
              <a:spcBef>
                <a:spcPts val="0"/>
              </a:spcBef>
              <a:spcAft>
                <a:spcPts val="0"/>
              </a:spcAft>
              <a:buNone/>
            </a:pPr>
            <a:endParaRPr sz="1300" b="1">
              <a:solidFill>
                <a:srgbClr val="70309F"/>
              </a:solidFill>
              <a:latin typeface="Archivo"/>
              <a:ea typeface="Archivo"/>
              <a:cs typeface="Archivo"/>
              <a:sym typeface="Archivo"/>
            </a:endParaRPr>
          </a:p>
        </p:txBody>
      </p:sp>
      <p:grpSp>
        <p:nvGrpSpPr>
          <p:cNvPr id="643" name="Google Shape;643;g1ed384dba52_0_250"/>
          <p:cNvGrpSpPr/>
          <p:nvPr/>
        </p:nvGrpSpPr>
        <p:grpSpPr>
          <a:xfrm rot="10800000" flipH="1">
            <a:off x="2" y="4264911"/>
            <a:ext cx="930283" cy="167191"/>
            <a:chOff x="253527" y="2054761"/>
            <a:chExt cx="930283" cy="167191"/>
          </a:xfrm>
        </p:grpSpPr>
        <p:sp>
          <p:nvSpPr>
            <p:cNvPr id="644" name="Google Shape;644;g1ed384dba52_0_250"/>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45" name="Google Shape;645;g1ed384dba52_0_250"/>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46" name="Google Shape;646;g1ed384dba52_0_250"/>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47" name="Google Shape;647;g1ed384dba52_0_250"/>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48" name="Google Shape;648;g1ed384dba52_0_250"/>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49" name="Google Shape;649;g1ed384dba52_0_250"/>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0" name="Google Shape;650;g1ed384dba52_0_250"/>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1" name="Google Shape;651;g1ed384dba52_0_250"/>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2" name="Google Shape;652;g1ed384dba52_0_250"/>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3" name="Google Shape;653;g1ed384dba52_0_250"/>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4" name="Google Shape;654;g1ed384dba52_0_250"/>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55" name="Google Shape;655;g1ed384dba52_0_250"/>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656" name="Google Shape;656;g1ed384dba52_0_250"/>
          <p:cNvPicPr preferRelativeResize="0"/>
          <p:nvPr/>
        </p:nvPicPr>
        <p:blipFill>
          <a:blip r:embed="rId3">
            <a:alphaModFix/>
          </a:blip>
          <a:stretch>
            <a:fillRect/>
          </a:stretch>
        </p:blipFill>
        <p:spPr>
          <a:xfrm>
            <a:off x="1039877" y="1675975"/>
            <a:ext cx="266250" cy="266280"/>
          </a:xfrm>
          <a:prstGeom prst="rect">
            <a:avLst/>
          </a:prstGeom>
          <a:noFill/>
          <a:ln>
            <a:noFill/>
          </a:ln>
        </p:spPr>
      </p:pic>
      <p:grpSp>
        <p:nvGrpSpPr>
          <p:cNvPr id="657" name="Google Shape;657;g1ed384dba52_0_250"/>
          <p:cNvGrpSpPr/>
          <p:nvPr/>
        </p:nvGrpSpPr>
        <p:grpSpPr>
          <a:xfrm>
            <a:off x="8690665" y="1019379"/>
            <a:ext cx="421558" cy="299748"/>
            <a:chOff x="3168424" y="1103458"/>
            <a:chExt cx="421558" cy="299748"/>
          </a:xfrm>
        </p:grpSpPr>
        <p:sp>
          <p:nvSpPr>
            <p:cNvPr id="658" name="Google Shape;658;g1ed384dba52_0_250"/>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59" name="Google Shape;659;g1ed384dba52_0_250"/>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0" name="Google Shape;660;g1ed384dba52_0_250"/>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1" name="Google Shape;661;g1ed384dba52_0_250"/>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2" name="Google Shape;662;g1ed384dba52_0_250"/>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3" name="Google Shape;663;g1ed384dba52_0_250"/>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4" name="Google Shape;664;g1ed384dba52_0_250"/>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5" name="Google Shape;665;g1ed384dba52_0_250"/>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6" name="Google Shape;666;g1ed384dba52_0_250"/>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7" name="Google Shape;667;g1ed384dba52_0_250"/>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8" name="Google Shape;668;g1ed384dba52_0_250"/>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69" name="Google Shape;669;g1ed384dba52_0_250"/>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673"/>
        <p:cNvGrpSpPr/>
        <p:nvPr/>
      </p:nvGrpSpPr>
      <p:grpSpPr>
        <a:xfrm>
          <a:off x="0" y="0"/>
          <a:ext cx="0" cy="0"/>
          <a:chOff x="0" y="0"/>
          <a:chExt cx="0" cy="0"/>
        </a:xfrm>
      </p:grpSpPr>
      <p:sp>
        <p:nvSpPr>
          <p:cNvPr id="674" name="Google Shape;674;g1ed384dba52_4_578"/>
          <p:cNvSpPr txBox="1"/>
          <p:nvPr/>
        </p:nvSpPr>
        <p:spPr>
          <a:xfrm>
            <a:off x="1373978" y="1942850"/>
            <a:ext cx="2011200" cy="59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2100">
                <a:solidFill>
                  <a:srgbClr val="434343"/>
                </a:solidFill>
                <a:latin typeface="Be Vietnam Pro Black"/>
                <a:ea typeface="Be Vietnam Pro Black"/>
                <a:cs typeface="Be Vietnam Pro Black"/>
                <a:sym typeface="Be Vietnam Pro Black"/>
              </a:rPr>
              <a:t>Estímulos</a:t>
            </a:r>
            <a:endParaRPr sz="2100">
              <a:solidFill>
                <a:srgbClr val="434343"/>
              </a:solidFill>
              <a:latin typeface="Be Vietnam Pro Black"/>
              <a:ea typeface="Be Vietnam Pro Black"/>
              <a:cs typeface="Be Vietnam Pro Black"/>
              <a:sym typeface="Be Vietnam Pro Black"/>
            </a:endParaRPr>
          </a:p>
        </p:txBody>
      </p:sp>
      <p:sp>
        <p:nvSpPr>
          <p:cNvPr id="675" name="Google Shape;675;g1ed384dba52_4_578"/>
          <p:cNvSpPr txBox="1"/>
          <p:nvPr/>
        </p:nvSpPr>
        <p:spPr>
          <a:xfrm>
            <a:off x="683063" y="1942850"/>
            <a:ext cx="597300" cy="593400"/>
          </a:xfrm>
          <a:prstGeom prst="rect">
            <a:avLst/>
          </a:prstGeom>
          <a:solidFill>
            <a:srgbClr val="70309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solidFill>
                  <a:schemeClr val="lt1"/>
                </a:solidFill>
                <a:latin typeface="Albert Sans SemiBold"/>
                <a:ea typeface="Albert Sans SemiBold"/>
                <a:cs typeface="Albert Sans SemiBold"/>
                <a:sym typeface="Albert Sans SemiBold"/>
              </a:rPr>
              <a:t>03</a:t>
            </a:r>
            <a:endParaRPr sz="2400" b="1">
              <a:solidFill>
                <a:schemeClr val="lt1"/>
              </a:solidFill>
              <a:latin typeface="Albert Sans SemiBold"/>
              <a:ea typeface="Albert Sans SemiBold"/>
              <a:cs typeface="Albert Sans SemiBold"/>
              <a:sym typeface="Albert Sans SemiBold"/>
            </a:endParaRPr>
          </a:p>
        </p:txBody>
      </p:sp>
      <p:sp>
        <p:nvSpPr>
          <p:cNvPr id="676" name="Google Shape;676;g1ed384dba52_4_578"/>
          <p:cNvSpPr txBox="1"/>
          <p:nvPr/>
        </p:nvSpPr>
        <p:spPr>
          <a:xfrm>
            <a:off x="592713" y="2613875"/>
            <a:ext cx="25380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70309F"/>
                </a:solidFill>
                <a:latin typeface="Albert Sans"/>
                <a:ea typeface="Albert Sans"/>
                <a:cs typeface="Albert Sans"/>
                <a:sym typeface="Albert Sans"/>
              </a:rPr>
              <a:t>Programa Distrital de Estímulos</a:t>
            </a:r>
            <a:endParaRPr b="1">
              <a:solidFill>
                <a:srgbClr val="70309F"/>
              </a:solidFill>
              <a:latin typeface="Archivo"/>
              <a:ea typeface="Archivo"/>
              <a:cs typeface="Archivo"/>
              <a:sym typeface="Archivo"/>
            </a:endParaRPr>
          </a:p>
        </p:txBody>
      </p:sp>
      <p:sp>
        <p:nvSpPr>
          <p:cNvPr id="677" name="Google Shape;677;g1ed384dba52_4_578"/>
          <p:cNvSpPr txBox="1"/>
          <p:nvPr/>
        </p:nvSpPr>
        <p:spPr>
          <a:xfrm>
            <a:off x="3222263" y="1942850"/>
            <a:ext cx="597300" cy="593400"/>
          </a:xfrm>
          <a:prstGeom prst="rect">
            <a:avLst/>
          </a:prstGeom>
          <a:solidFill>
            <a:srgbClr val="70309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300" b="1">
                <a:solidFill>
                  <a:schemeClr val="lt1"/>
                </a:solidFill>
                <a:latin typeface="Be Vietnam Pro"/>
                <a:ea typeface="Be Vietnam Pro"/>
                <a:cs typeface="Be Vietnam Pro"/>
                <a:sym typeface="Be Vietnam Pro"/>
              </a:rPr>
              <a:t>03</a:t>
            </a:r>
            <a:endParaRPr sz="2300" b="1">
              <a:solidFill>
                <a:schemeClr val="lt1"/>
              </a:solidFill>
              <a:latin typeface="Be Vietnam Pro"/>
              <a:ea typeface="Be Vietnam Pro"/>
              <a:cs typeface="Be Vietnam Pro"/>
              <a:sym typeface="Be Vietnam Pro"/>
            </a:endParaRPr>
          </a:p>
        </p:txBody>
      </p:sp>
      <p:sp>
        <p:nvSpPr>
          <p:cNvPr id="678" name="Google Shape;678;g1ed384dba52_4_578"/>
          <p:cNvSpPr txBox="1"/>
          <p:nvPr/>
        </p:nvSpPr>
        <p:spPr>
          <a:xfrm>
            <a:off x="3130725" y="2613875"/>
            <a:ext cx="2829300" cy="7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70309F"/>
                </a:solidFill>
                <a:latin typeface="Archivo"/>
                <a:ea typeface="Archivo"/>
                <a:cs typeface="Archivo"/>
                <a:sym typeface="Archivo"/>
              </a:rPr>
              <a:t>Banco de Personas Expertas para el Sector Cultura</a:t>
            </a:r>
            <a:endParaRPr b="1">
              <a:solidFill>
                <a:srgbClr val="70309F"/>
              </a:solidFill>
              <a:latin typeface="Archivo"/>
              <a:ea typeface="Archivo"/>
              <a:cs typeface="Archivo"/>
              <a:sym typeface="Archivo"/>
            </a:endParaRPr>
          </a:p>
        </p:txBody>
      </p:sp>
      <p:sp>
        <p:nvSpPr>
          <p:cNvPr id="679" name="Google Shape;679;g1ed384dba52_4_578"/>
          <p:cNvSpPr txBox="1"/>
          <p:nvPr/>
        </p:nvSpPr>
        <p:spPr>
          <a:xfrm>
            <a:off x="3927550" y="1942850"/>
            <a:ext cx="2286600" cy="59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1700">
                <a:solidFill>
                  <a:srgbClr val="434343"/>
                </a:solidFill>
                <a:latin typeface="Be Vietnam Pro Black"/>
                <a:ea typeface="Be Vietnam Pro Black"/>
                <a:cs typeface="Be Vietnam Pro Black"/>
                <a:sym typeface="Be Vietnam Pro Black"/>
              </a:rPr>
              <a:t>Reconocimientos</a:t>
            </a:r>
            <a:endParaRPr sz="1700">
              <a:solidFill>
                <a:srgbClr val="434343"/>
              </a:solidFill>
              <a:latin typeface="Be Vietnam Pro Black"/>
              <a:ea typeface="Be Vietnam Pro Black"/>
              <a:cs typeface="Be Vietnam Pro Black"/>
              <a:sym typeface="Be Vietnam Pro Black"/>
            </a:endParaRPr>
          </a:p>
        </p:txBody>
      </p:sp>
      <p:sp>
        <p:nvSpPr>
          <p:cNvPr id="680" name="Google Shape;680;g1ed384dba52_4_578"/>
          <p:cNvSpPr txBox="1"/>
          <p:nvPr/>
        </p:nvSpPr>
        <p:spPr>
          <a:xfrm>
            <a:off x="1650325" y="364950"/>
            <a:ext cx="7004400" cy="120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200" b="1">
                <a:solidFill>
                  <a:srgbClr val="382363"/>
                </a:solidFill>
                <a:latin typeface="Be Vietnam Pro"/>
                <a:ea typeface="Be Vietnam Pro"/>
                <a:cs typeface="Be Vietnam Pro"/>
                <a:sym typeface="Be Vietnam Pro"/>
              </a:rPr>
              <a:t>Transversalización de los mecanismos de fomento para la entrega de estímulos, reconocimientos e incentivos   </a:t>
            </a:r>
            <a:endParaRPr sz="2200" b="1">
              <a:solidFill>
                <a:srgbClr val="70309F"/>
              </a:solidFill>
              <a:latin typeface="Be Vietnam Pro"/>
              <a:ea typeface="Be Vietnam Pro"/>
              <a:cs typeface="Be Vietnam Pro"/>
              <a:sym typeface="Be Vietnam Pro"/>
            </a:endParaRPr>
          </a:p>
          <a:p>
            <a:pPr marL="0" lvl="0" indent="0" algn="r" rtl="0">
              <a:spcBef>
                <a:spcPts val="0"/>
              </a:spcBef>
              <a:spcAft>
                <a:spcPts val="0"/>
              </a:spcAft>
              <a:buNone/>
            </a:pPr>
            <a:endParaRPr sz="2200" b="1">
              <a:solidFill>
                <a:srgbClr val="382363"/>
              </a:solidFill>
              <a:latin typeface="Be Vietnam Pro"/>
              <a:ea typeface="Be Vietnam Pro"/>
              <a:cs typeface="Be Vietnam Pro"/>
              <a:sym typeface="Be Vietnam Pro"/>
            </a:endParaRPr>
          </a:p>
        </p:txBody>
      </p:sp>
      <p:grpSp>
        <p:nvGrpSpPr>
          <p:cNvPr id="681" name="Google Shape;681;g1ed384dba52_4_578"/>
          <p:cNvGrpSpPr/>
          <p:nvPr/>
        </p:nvGrpSpPr>
        <p:grpSpPr>
          <a:xfrm>
            <a:off x="8385565" y="4843754"/>
            <a:ext cx="421558" cy="299748"/>
            <a:chOff x="3168424" y="1103458"/>
            <a:chExt cx="421558" cy="299748"/>
          </a:xfrm>
        </p:grpSpPr>
        <p:sp>
          <p:nvSpPr>
            <p:cNvPr id="682" name="Google Shape;682;g1ed384dba52_4_578"/>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3" name="Google Shape;683;g1ed384dba52_4_578"/>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4" name="Google Shape;684;g1ed384dba52_4_578"/>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5" name="Google Shape;685;g1ed384dba52_4_578"/>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6" name="Google Shape;686;g1ed384dba52_4_578"/>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7" name="Google Shape;687;g1ed384dba52_4_578"/>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8" name="Google Shape;688;g1ed384dba52_4_578"/>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89" name="Google Shape;689;g1ed384dba52_4_578"/>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90" name="Google Shape;690;g1ed384dba52_4_578"/>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91" name="Google Shape;691;g1ed384dba52_4_578"/>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92" name="Google Shape;692;g1ed384dba52_4_578"/>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693" name="Google Shape;693;g1ed384dba52_4_578"/>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grpSp>
        <p:nvGrpSpPr>
          <p:cNvPr id="694" name="Google Shape;694;g1ed384dba52_4_578"/>
          <p:cNvGrpSpPr/>
          <p:nvPr/>
        </p:nvGrpSpPr>
        <p:grpSpPr>
          <a:xfrm rot="10800000">
            <a:off x="8213727" y="1475486"/>
            <a:ext cx="930283" cy="167191"/>
            <a:chOff x="253527" y="2054761"/>
            <a:chExt cx="930283" cy="167191"/>
          </a:xfrm>
        </p:grpSpPr>
        <p:sp>
          <p:nvSpPr>
            <p:cNvPr id="695" name="Google Shape;695;g1ed384dba52_4_578"/>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96" name="Google Shape;696;g1ed384dba52_4_578"/>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97" name="Google Shape;697;g1ed384dba52_4_578"/>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98" name="Google Shape;698;g1ed384dba52_4_578"/>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699" name="Google Shape;699;g1ed384dba52_4_578"/>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0" name="Google Shape;700;g1ed384dba52_4_578"/>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1" name="Google Shape;701;g1ed384dba52_4_578"/>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2" name="Google Shape;702;g1ed384dba52_4_578"/>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3" name="Google Shape;703;g1ed384dba52_4_578"/>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4" name="Google Shape;704;g1ed384dba52_4_578"/>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5" name="Google Shape;705;g1ed384dba52_4_578"/>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706" name="Google Shape;706;g1ed384dba52_4_578"/>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707" name="Google Shape;707;g1ed384dba52_4_578"/>
          <p:cNvSpPr txBox="1"/>
          <p:nvPr/>
        </p:nvSpPr>
        <p:spPr>
          <a:xfrm>
            <a:off x="6909400" y="1942850"/>
            <a:ext cx="2011200" cy="59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2100">
                <a:solidFill>
                  <a:srgbClr val="434343"/>
                </a:solidFill>
                <a:latin typeface="Be Vietnam Pro Black"/>
                <a:ea typeface="Be Vietnam Pro Black"/>
                <a:cs typeface="Be Vietnam Pro Black"/>
                <a:sym typeface="Be Vietnam Pro Black"/>
              </a:rPr>
              <a:t>Incentivos</a:t>
            </a:r>
            <a:endParaRPr sz="2100">
              <a:solidFill>
                <a:srgbClr val="434343"/>
              </a:solidFill>
              <a:latin typeface="Be Vietnam Pro Black"/>
              <a:ea typeface="Be Vietnam Pro Black"/>
              <a:cs typeface="Be Vietnam Pro Black"/>
              <a:sym typeface="Be Vietnam Pro Black"/>
            </a:endParaRPr>
          </a:p>
        </p:txBody>
      </p:sp>
      <p:sp>
        <p:nvSpPr>
          <p:cNvPr id="708" name="Google Shape;708;g1ed384dba52_4_578"/>
          <p:cNvSpPr txBox="1"/>
          <p:nvPr/>
        </p:nvSpPr>
        <p:spPr>
          <a:xfrm>
            <a:off x="6312100" y="1942850"/>
            <a:ext cx="597300" cy="593400"/>
          </a:xfrm>
          <a:prstGeom prst="rect">
            <a:avLst/>
          </a:prstGeom>
          <a:solidFill>
            <a:srgbClr val="70309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solidFill>
                  <a:schemeClr val="lt1"/>
                </a:solidFill>
                <a:latin typeface="Albert Sans SemiBold"/>
                <a:ea typeface="Albert Sans SemiBold"/>
                <a:cs typeface="Albert Sans SemiBold"/>
                <a:sym typeface="Albert Sans SemiBold"/>
              </a:rPr>
              <a:t>03</a:t>
            </a:r>
            <a:endParaRPr sz="2400" b="1">
              <a:solidFill>
                <a:schemeClr val="lt1"/>
              </a:solidFill>
              <a:latin typeface="Albert Sans SemiBold"/>
              <a:ea typeface="Albert Sans SemiBold"/>
              <a:cs typeface="Albert Sans SemiBold"/>
              <a:sym typeface="Albert Sans SemiBold"/>
            </a:endParaRPr>
          </a:p>
        </p:txBody>
      </p:sp>
      <p:sp>
        <p:nvSpPr>
          <p:cNvPr id="709" name="Google Shape;709;g1ed384dba52_4_578"/>
          <p:cNvSpPr txBox="1"/>
          <p:nvPr/>
        </p:nvSpPr>
        <p:spPr>
          <a:xfrm>
            <a:off x="6214150" y="2613875"/>
            <a:ext cx="2203800" cy="7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70309F"/>
                </a:solidFill>
                <a:latin typeface="Archivo"/>
                <a:ea typeface="Archivo"/>
                <a:cs typeface="Archivo"/>
                <a:sym typeface="Archivo"/>
              </a:rPr>
              <a:t>Invitaciones para Incentivos Culturales</a:t>
            </a:r>
            <a:endParaRPr>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lbert Sans"/>
              <a:ea typeface="Albert Sans"/>
              <a:cs typeface="Albert Sans"/>
              <a:sym typeface="Albert Sans"/>
            </a:endParaRPr>
          </a:p>
        </p:txBody>
      </p:sp>
      <p:sp>
        <p:nvSpPr>
          <p:cNvPr id="710" name="Google Shape;710;g1ed384dba52_4_578"/>
          <p:cNvSpPr txBox="1"/>
          <p:nvPr/>
        </p:nvSpPr>
        <p:spPr>
          <a:xfrm>
            <a:off x="622800" y="3588563"/>
            <a:ext cx="7898400" cy="1442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caso de las </a:t>
            </a:r>
            <a:r>
              <a:rPr lang="es" b="1">
                <a:solidFill>
                  <a:srgbClr val="70309F"/>
                </a:solidFill>
                <a:latin typeface="Archivo"/>
                <a:ea typeface="Archivo"/>
                <a:cs typeface="Archivo"/>
                <a:sym typeface="Archivo"/>
              </a:rPr>
              <a:t> Personas Expertas</a:t>
            </a:r>
            <a:r>
              <a:rPr lang="es" sz="1300" b="1" i="1">
                <a:solidFill>
                  <a:srgbClr val="70309F"/>
                </a:solidFill>
                <a:latin typeface="Archivo"/>
                <a:ea typeface="Archivo"/>
                <a:cs typeface="Archivo"/>
                <a:sym typeface="Archivo"/>
              </a:rPr>
              <a:t>, </a:t>
            </a:r>
            <a:r>
              <a:rPr lang="es" sz="1300">
                <a:solidFill>
                  <a:srgbClr val="434343"/>
                </a:solidFill>
                <a:latin typeface="Archivo"/>
                <a:ea typeface="Archivo"/>
                <a:cs typeface="Archivo"/>
                <a:sym typeface="Archivo"/>
              </a:rPr>
              <a:t>para la adjudicación del máximo de reconocimientos se agregan las siguientes notas: </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0" algn="just" rtl="0">
              <a:spcBef>
                <a:spcPts val="0"/>
              </a:spcBef>
              <a:spcAft>
                <a:spcPts val="0"/>
              </a:spcAft>
              <a:buNone/>
            </a:pPr>
            <a:r>
              <a:rPr lang="es" sz="1100" b="1">
                <a:solidFill>
                  <a:srgbClr val="70309F"/>
                </a:solidFill>
                <a:latin typeface="Archivo"/>
                <a:ea typeface="Archivo"/>
                <a:cs typeface="Archivo"/>
                <a:sym typeface="Archivo"/>
              </a:rPr>
              <a:t>Nota 1.</a:t>
            </a:r>
            <a:r>
              <a:rPr lang="es" sz="1100">
                <a:solidFill>
                  <a:srgbClr val="434343"/>
                </a:solidFill>
                <a:latin typeface="Archivo"/>
                <a:ea typeface="Archivo"/>
                <a:cs typeface="Archivo"/>
                <a:sym typeface="Archivo"/>
              </a:rPr>
              <a:t> La participación de las o los seleccionados </a:t>
            </a:r>
            <a:r>
              <a:rPr lang="es" sz="1100" b="1">
                <a:solidFill>
                  <a:srgbClr val="70309F"/>
                </a:solidFill>
                <a:latin typeface="Archivo"/>
                <a:ea typeface="Archivo"/>
                <a:cs typeface="Archivo"/>
                <a:sym typeface="Archivo"/>
              </a:rPr>
              <a:t>ad honorem</a:t>
            </a:r>
            <a:r>
              <a:rPr lang="es" sz="1100">
                <a:solidFill>
                  <a:srgbClr val="434343"/>
                </a:solidFill>
                <a:latin typeface="Archivo"/>
                <a:ea typeface="Archivo"/>
                <a:cs typeface="Archivo"/>
                <a:sym typeface="Archivo"/>
              </a:rPr>
              <a:t> del </a:t>
            </a:r>
            <a:r>
              <a:rPr lang="es" sz="1100" b="1">
                <a:solidFill>
                  <a:srgbClr val="70309F"/>
                </a:solidFill>
                <a:latin typeface="Archivo"/>
                <a:ea typeface="Archivo"/>
                <a:cs typeface="Archivo"/>
                <a:sym typeface="Archivo"/>
              </a:rPr>
              <a:t>Banco de Personas Expertas para el Sector  Cultura</a:t>
            </a:r>
            <a:r>
              <a:rPr lang="es" sz="1100">
                <a:solidFill>
                  <a:srgbClr val="434343"/>
                </a:solidFill>
                <a:latin typeface="Archivo"/>
                <a:ea typeface="Archivo"/>
                <a:cs typeface="Archivo"/>
                <a:sym typeface="Archivo"/>
              </a:rPr>
              <a:t>, no se contará dentro del máximo de reconocimientos adjudicados durante la vigencia 2024. </a:t>
            </a:r>
            <a:endParaRPr sz="1100">
              <a:solidFill>
                <a:srgbClr val="434343"/>
              </a:solidFill>
              <a:latin typeface="Archivo"/>
              <a:ea typeface="Archivo"/>
              <a:cs typeface="Archivo"/>
              <a:sym typeface="Archivo"/>
            </a:endParaRPr>
          </a:p>
          <a:p>
            <a:pPr marL="0" lvl="0" indent="0" algn="just" rtl="0">
              <a:spcBef>
                <a:spcPts val="0"/>
              </a:spcBef>
              <a:spcAft>
                <a:spcPts val="0"/>
              </a:spcAft>
              <a:buNone/>
            </a:pPr>
            <a:r>
              <a:rPr lang="es" sz="1100" b="1">
                <a:solidFill>
                  <a:srgbClr val="714294"/>
                </a:solidFill>
                <a:latin typeface="Archivo"/>
                <a:ea typeface="Archivo"/>
                <a:cs typeface="Archivo"/>
                <a:sym typeface="Archivo"/>
              </a:rPr>
              <a:t>Nota 2.</a:t>
            </a:r>
            <a:r>
              <a:rPr lang="es" sz="1100">
                <a:solidFill>
                  <a:srgbClr val="434343"/>
                </a:solidFill>
                <a:latin typeface="Archivo"/>
                <a:ea typeface="Archivo"/>
                <a:cs typeface="Archivo"/>
                <a:sym typeface="Archivo"/>
              </a:rPr>
              <a:t> Para el caso de ganadoras o ganadores del </a:t>
            </a:r>
            <a:r>
              <a:rPr lang="es" sz="1100" b="1">
                <a:solidFill>
                  <a:srgbClr val="70309F"/>
                </a:solidFill>
                <a:latin typeface="Archivo"/>
                <a:ea typeface="Archivo"/>
                <a:cs typeface="Archivo"/>
                <a:sym typeface="Archivo"/>
              </a:rPr>
              <a:t>Banco de Personas Expertas para el Sector Cultura</a:t>
            </a:r>
            <a:r>
              <a:rPr lang="es" sz="1100">
                <a:solidFill>
                  <a:srgbClr val="434343"/>
                </a:solidFill>
                <a:latin typeface="Archivo"/>
                <a:ea typeface="Archivo"/>
                <a:cs typeface="Archivo"/>
                <a:sym typeface="Archivo"/>
              </a:rPr>
              <a:t>, se contará como </a:t>
            </a:r>
            <a:r>
              <a:rPr lang="es" sz="1100" b="1">
                <a:solidFill>
                  <a:srgbClr val="70309F"/>
                </a:solidFill>
                <a:latin typeface="Archivo"/>
                <a:ea typeface="Archivo"/>
                <a:cs typeface="Archivo"/>
                <a:sym typeface="Archivo"/>
              </a:rPr>
              <a:t>un solo (1) reconocimiento </a:t>
            </a:r>
            <a:r>
              <a:rPr lang="es" sz="1100">
                <a:solidFill>
                  <a:srgbClr val="434343"/>
                </a:solidFill>
                <a:latin typeface="Archivo"/>
                <a:ea typeface="Archivo"/>
                <a:cs typeface="Archivo"/>
                <a:sym typeface="Archivo"/>
              </a:rPr>
              <a:t>los procesos realizados en una misma convocatoria.</a:t>
            </a:r>
            <a:endParaRPr sz="1100">
              <a:solidFill>
                <a:srgbClr val="434343"/>
              </a:solidFill>
              <a:latin typeface="Archivo"/>
              <a:ea typeface="Archivo"/>
              <a:cs typeface="Archivo"/>
              <a:sym typeface="Archiv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85"/>
        <p:cNvGrpSpPr/>
        <p:nvPr/>
      </p:nvGrpSpPr>
      <p:grpSpPr>
        <a:xfrm>
          <a:off x="0" y="0"/>
          <a:ext cx="0" cy="0"/>
          <a:chOff x="0" y="0"/>
          <a:chExt cx="0" cy="0"/>
        </a:xfrm>
      </p:grpSpPr>
      <p:sp>
        <p:nvSpPr>
          <p:cNvPr id="86" name="Google Shape;86;g1ed384dba52_0_1"/>
          <p:cNvSpPr txBox="1"/>
          <p:nvPr/>
        </p:nvSpPr>
        <p:spPr>
          <a:xfrm>
            <a:off x="3846525" y="377875"/>
            <a:ext cx="4734900" cy="109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800" b="1">
                <a:solidFill>
                  <a:srgbClr val="382363"/>
                </a:solidFill>
                <a:latin typeface="Be Vietnam Pro"/>
                <a:ea typeface="Be Vietnam Pro"/>
                <a:cs typeface="Be Vietnam Pro"/>
                <a:sym typeface="Be Vietnam Pro"/>
              </a:rPr>
              <a:t>Balance ajustes condiciones PDE</a:t>
            </a:r>
            <a:r>
              <a:rPr lang="es" sz="2800" b="1">
                <a:solidFill>
                  <a:srgbClr val="382263"/>
                </a:solidFill>
                <a:latin typeface="Be Vietnam Pro"/>
                <a:ea typeface="Be Vietnam Pro"/>
                <a:cs typeface="Be Vietnam Pro"/>
                <a:sym typeface="Be Vietnam Pro"/>
              </a:rPr>
              <a:t> </a:t>
            </a:r>
            <a:r>
              <a:rPr lang="es" sz="2800" b="1">
                <a:solidFill>
                  <a:srgbClr val="70309F"/>
                </a:solidFill>
                <a:latin typeface="Be Vietnam Pro"/>
                <a:ea typeface="Be Vietnam Pro"/>
                <a:cs typeface="Be Vietnam Pro"/>
                <a:sym typeface="Be Vietnam Pro"/>
              </a:rPr>
              <a:t>2024</a:t>
            </a:r>
            <a:endParaRPr sz="2800" b="1">
              <a:solidFill>
                <a:srgbClr val="70309F"/>
              </a:solidFill>
              <a:latin typeface="Be Vietnam Pro"/>
              <a:ea typeface="Be Vietnam Pro"/>
              <a:cs typeface="Be Vietnam Pro"/>
              <a:sym typeface="Be Vietnam Pro"/>
            </a:endParaRPr>
          </a:p>
        </p:txBody>
      </p:sp>
      <p:sp>
        <p:nvSpPr>
          <p:cNvPr id="87" name="Google Shape;87;g1ed384dba52_0_1"/>
          <p:cNvSpPr txBox="1"/>
          <p:nvPr/>
        </p:nvSpPr>
        <p:spPr>
          <a:xfrm>
            <a:off x="720450" y="2449575"/>
            <a:ext cx="39357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b="1">
                <a:solidFill>
                  <a:srgbClr val="70309F"/>
                </a:solidFill>
                <a:latin typeface="Archivo"/>
                <a:ea typeface="Archivo"/>
                <a:cs typeface="Archivo"/>
                <a:sym typeface="Archivo"/>
              </a:rPr>
              <a:t>Se armoniza el lenguaje para que sea inclusivo </a:t>
            </a:r>
            <a:r>
              <a:rPr lang="es" sz="1300">
                <a:solidFill>
                  <a:srgbClr val="434343"/>
                </a:solidFill>
                <a:latin typeface="Archivo"/>
                <a:ea typeface="Archivo"/>
                <a:cs typeface="Archivo"/>
                <a:sym typeface="Archivo"/>
              </a:rPr>
              <a:t>haciendo un ajuste de palabras, términos y dando precisiones a conceptos.</a:t>
            </a:r>
            <a:endParaRPr sz="1300">
              <a:solidFill>
                <a:srgbClr val="434343"/>
              </a:solidFill>
              <a:latin typeface="Archivo"/>
              <a:ea typeface="Archivo"/>
              <a:cs typeface="Archivo"/>
              <a:sym typeface="Archivo"/>
            </a:endParaRPr>
          </a:p>
        </p:txBody>
      </p:sp>
      <p:sp>
        <p:nvSpPr>
          <p:cNvPr id="88" name="Google Shape;88;g1ed384dba52_0_1"/>
          <p:cNvSpPr txBox="1"/>
          <p:nvPr/>
        </p:nvSpPr>
        <p:spPr>
          <a:xfrm>
            <a:off x="720450" y="3213100"/>
            <a:ext cx="3860400" cy="93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realiza una revisión  general de la </a:t>
            </a:r>
            <a:r>
              <a:rPr lang="es" sz="1300" b="1">
                <a:solidFill>
                  <a:srgbClr val="70309F"/>
                </a:solidFill>
                <a:latin typeface="Archivo"/>
                <a:ea typeface="Archivo"/>
                <a:cs typeface="Archivo"/>
                <a:sym typeface="Archivo"/>
              </a:rPr>
              <a:t>numeración y el consecutivo de notas</a:t>
            </a:r>
            <a:r>
              <a:rPr lang="es" sz="1300">
                <a:solidFill>
                  <a:srgbClr val="333D51"/>
                </a:solidFill>
                <a:latin typeface="Archivo"/>
                <a:ea typeface="Archivo"/>
                <a:cs typeface="Archivo"/>
                <a:sym typeface="Archivo"/>
              </a:rPr>
              <a:t> </a:t>
            </a:r>
            <a:r>
              <a:rPr lang="es" sz="1300">
                <a:solidFill>
                  <a:srgbClr val="434343"/>
                </a:solidFill>
                <a:latin typeface="Archivo"/>
                <a:ea typeface="Archivo"/>
                <a:cs typeface="Archivo"/>
                <a:sym typeface="Archivo"/>
              </a:rPr>
              <a:t>para dar orden y facilitar la búsqueda en el documento</a:t>
            </a:r>
            <a:endParaRPr sz="1300">
              <a:solidFill>
                <a:srgbClr val="434343"/>
              </a:solidFill>
              <a:latin typeface="Archivo"/>
              <a:ea typeface="Archivo"/>
              <a:cs typeface="Archivo"/>
              <a:sym typeface="Archivo"/>
            </a:endParaRPr>
          </a:p>
        </p:txBody>
      </p:sp>
      <p:sp>
        <p:nvSpPr>
          <p:cNvPr id="89" name="Google Shape;89;g1ed384dba52_0_1"/>
          <p:cNvSpPr txBox="1"/>
          <p:nvPr/>
        </p:nvSpPr>
        <p:spPr>
          <a:xfrm>
            <a:off x="5370750" y="2377525"/>
            <a:ext cx="3234000" cy="93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actualizan y amplían  las definiciones de los</a:t>
            </a:r>
            <a:r>
              <a:rPr lang="es" sz="1300">
                <a:solidFill>
                  <a:srgbClr val="333D51"/>
                </a:solidFill>
                <a:latin typeface="Archivo"/>
                <a:ea typeface="Archivo"/>
                <a:cs typeface="Archivo"/>
                <a:sym typeface="Archivo"/>
              </a:rPr>
              <a:t> </a:t>
            </a:r>
            <a:r>
              <a:rPr lang="es" sz="1300" b="1">
                <a:solidFill>
                  <a:srgbClr val="70309F"/>
                </a:solidFill>
                <a:latin typeface="Archivo"/>
                <a:ea typeface="Archivo"/>
                <a:cs typeface="Archivo"/>
                <a:sym typeface="Archivo"/>
              </a:rPr>
              <a:t>enfoques</a:t>
            </a:r>
            <a:r>
              <a:rPr lang="es" sz="1300">
                <a:solidFill>
                  <a:srgbClr val="70309F"/>
                </a:solidFill>
                <a:latin typeface="Archivo"/>
                <a:ea typeface="Archivo"/>
                <a:cs typeface="Archivo"/>
                <a:sym typeface="Archivo"/>
              </a:rPr>
              <a:t>, </a:t>
            </a:r>
            <a:r>
              <a:rPr lang="es" sz="1300" b="1">
                <a:solidFill>
                  <a:srgbClr val="70309F"/>
                </a:solidFill>
                <a:latin typeface="Archivo"/>
                <a:ea typeface="Archivo"/>
                <a:cs typeface="Archivo"/>
                <a:sym typeface="Archivo"/>
              </a:rPr>
              <a:t>líneas estratégicas</a:t>
            </a:r>
            <a:r>
              <a:rPr lang="es" sz="1300">
                <a:solidFill>
                  <a:srgbClr val="333D51"/>
                </a:solidFill>
                <a:latin typeface="Archivo"/>
                <a:ea typeface="Archivo"/>
                <a:cs typeface="Archivo"/>
                <a:sym typeface="Archivo"/>
              </a:rPr>
              <a:t> y </a:t>
            </a:r>
            <a:r>
              <a:rPr lang="es" sz="1300" b="1">
                <a:solidFill>
                  <a:srgbClr val="70309F"/>
                </a:solidFill>
                <a:latin typeface="Archivo"/>
                <a:ea typeface="Archivo"/>
                <a:cs typeface="Archivo"/>
                <a:sym typeface="Archivo"/>
              </a:rPr>
              <a:t>áreas </a:t>
            </a:r>
            <a:r>
              <a:rPr lang="es" sz="1300">
                <a:solidFill>
                  <a:srgbClr val="434343"/>
                </a:solidFill>
                <a:latin typeface="Archivo"/>
                <a:ea typeface="Archivo"/>
                <a:cs typeface="Archivo"/>
                <a:sym typeface="Archivo"/>
              </a:rPr>
              <a:t>para facilitar la identificación de la ciudadanía</a:t>
            </a:r>
            <a:r>
              <a:rPr lang="es" sz="1300">
                <a:solidFill>
                  <a:srgbClr val="382363"/>
                </a:solidFill>
                <a:latin typeface="Archivo"/>
                <a:ea typeface="Archivo"/>
                <a:cs typeface="Archivo"/>
                <a:sym typeface="Archivo"/>
              </a:rPr>
              <a:t>. </a:t>
            </a:r>
            <a:endParaRPr sz="1300">
              <a:solidFill>
                <a:srgbClr val="382363"/>
              </a:solidFill>
              <a:latin typeface="Archivo"/>
              <a:ea typeface="Archivo"/>
              <a:cs typeface="Archivo"/>
              <a:sym typeface="Archivo"/>
            </a:endParaRPr>
          </a:p>
        </p:txBody>
      </p:sp>
      <p:grpSp>
        <p:nvGrpSpPr>
          <p:cNvPr id="90" name="Google Shape;90;g1ed384dba52_0_1"/>
          <p:cNvGrpSpPr/>
          <p:nvPr/>
        </p:nvGrpSpPr>
        <p:grpSpPr>
          <a:xfrm rot="5400000" flipH="1">
            <a:off x="8489777" y="4607011"/>
            <a:ext cx="930283" cy="167191"/>
            <a:chOff x="253527" y="2054761"/>
            <a:chExt cx="930283" cy="167191"/>
          </a:xfrm>
        </p:grpSpPr>
        <p:sp>
          <p:nvSpPr>
            <p:cNvPr id="91" name="Google Shape;91;g1ed384dba52_0_1"/>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2" name="Google Shape;92;g1ed384dba52_0_1"/>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3" name="Google Shape;93;g1ed384dba52_0_1"/>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4" name="Google Shape;94;g1ed384dba52_0_1"/>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5" name="Google Shape;95;g1ed384dba52_0_1"/>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6" name="Google Shape;96;g1ed384dba52_0_1"/>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7" name="Google Shape;97;g1ed384dba52_0_1"/>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8" name="Google Shape;98;g1ed384dba52_0_1"/>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99" name="Google Shape;99;g1ed384dba52_0_1"/>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00" name="Google Shape;100;g1ed384dba52_0_1"/>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01" name="Google Shape;101;g1ed384dba52_0_1"/>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02" name="Google Shape;102;g1ed384dba52_0_1"/>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103" name="Google Shape;103;g1ed384dba52_0_1"/>
          <p:cNvSpPr txBox="1"/>
          <p:nvPr/>
        </p:nvSpPr>
        <p:spPr>
          <a:xfrm>
            <a:off x="4086375" y="1399075"/>
            <a:ext cx="4495200" cy="75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434343"/>
                </a:solidFill>
                <a:latin typeface="Archivo Medium"/>
                <a:ea typeface="Archivo Medium"/>
                <a:cs typeface="Archivo Medium"/>
                <a:sym typeface="Archivo Medium"/>
              </a:rPr>
              <a:t>Para el 2024 se actualiza el documento  con el propósito de hacerlo inclusivo y más claro para la ciudadanía en los siguientes aspectos:</a:t>
            </a:r>
            <a:endParaRPr>
              <a:solidFill>
                <a:srgbClr val="434343"/>
              </a:solidFill>
              <a:latin typeface="Archivo Medium"/>
              <a:ea typeface="Archivo Medium"/>
              <a:cs typeface="Archivo Medium"/>
              <a:sym typeface="Archivo Medium"/>
            </a:endParaRPr>
          </a:p>
        </p:txBody>
      </p:sp>
      <p:pic>
        <p:nvPicPr>
          <p:cNvPr id="104" name="Google Shape;104;g1ed384dba52_0_1"/>
          <p:cNvPicPr preferRelativeResize="0"/>
          <p:nvPr/>
        </p:nvPicPr>
        <p:blipFill>
          <a:blip r:embed="rId3">
            <a:alphaModFix/>
          </a:blip>
          <a:stretch>
            <a:fillRect/>
          </a:stretch>
        </p:blipFill>
        <p:spPr>
          <a:xfrm>
            <a:off x="0" y="-7"/>
            <a:ext cx="3430825" cy="2211456"/>
          </a:xfrm>
          <a:prstGeom prst="rect">
            <a:avLst/>
          </a:prstGeom>
          <a:noFill/>
          <a:ln>
            <a:noFill/>
          </a:ln>
        </p:spPr>
      </p:pic>
      <p:sp>
        <p:nvSpPr>
          <p:cNvPr id="105" name="Google Shape;105;g1ed384dba52_0_1"/>
          <p:cNvSpPr txBox="1"/>
          <p:nvPr/>
        </p:nvSpPr>
        <p:spPr>
          <a:xfrm>
            <a:off x="5370750" y="3274850"/>
            <a:ext cx="3234000" cy="897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a:t>
            </a:r>
            <a:r>
              <a:rPr lang="es" sz="1300">
                <a:solidFill>
                  <a:srgbClr val="70309F"/>
                </a:solidFill>
                <a:latin typeface="Archivo"/>
                <a:ea typeface="Archivo"/>
                <a:cs typeface="Archivo"/>
                <a:sym typeface="Archivo"/>
              </a:rPr>
              <a:t> </a:t>
            </a:r>
            <a:r>
              <a:rPr lang="es" sz="1300" b="1">
                <a:solidFill>
                  <a:srgbClr val="70309F"/>
                </a:solidFill>
                <a:latin typeface="Archivo"/>
                <a:ea typeface="Archivo"/>
                <a:cs typeface="Archivo"/>
                <a:sym typeface="Archivo"/>
              </a:rPr>
              <a:t>reemplaza </a:t>
            </a:r>
            <a:r>
              <a:rPr lang="es" sz="1300">
                <a:solidFill>
                  <a:srgbClr val="434343"/>
                </a:solidFill>
                <a:latin typeface="Archivo"/>
                <a:ea typeface="Archivo"/>
                <a:cs typeface="Archivo"/>
                <a:sym typeface="Archivo"/>
              </a:rPr>
              <a:t>en el documento la palabra </a:t>
            </a:r>
            <a:r>
              <a:rPr lang="es" sz="1300" b="1">
                <a:solidFill>
                  <a:srgbClr val="70309F"/>
                </a:solidFill>
                <a:latin typeface="Archivo"/>
                <a:ea typeface="Archivo"/>
                <a:cs typeface="Archivo"/>
                <a:sym typeface="Archivo"/>
              </a:rPr>
              <a:t>inhabilidad</a:t>
            </a:r>
            <a:r>
              <a:rPr lang="es" sz="1300">
                <a:solidFill>
                  <a:srgbClr val="333D51"/>
                </a:solidFill>
                <a:latin typeface="Archivo"/>
                <a:ea typeface="Archivo"/>
                <a:cs typeface="Archivo"/>
                <a:sym typeface="Archivo"/>
              </a:rPr>
              <a:t> </a:t>
            </a:r>
            <a:r>
              <a:rPr lang="es" sz="1300">
                <a:solidFill>
                  <a:srgbClr val="382363"/>
                </a:solidFill>
                <a:latin typeface="Archivo"/>
                <a:ea typeface="Archivo"/>
                <a:cs typeface="Archivo"/>
                <a:sym typeface="Archivo"/>
              </a:rPr>
              <a:t>por </a:t>
            </a:r>
            <a:r>
              <a:rPr lang="es" sz="1300" b="1">
                <a:solidFill>
                  <a:srgbClr val="70309F"/>
                </a:solidFill>
                <a:latin typeface="Archivo"/>
                <a:ea typeface="Archivo"/>
                <a:cs typeface="Archivo"/>
                <a:sym typeface="Archivo"/>
              </a:rPr>
              <a:t>restricción de participación</a:t>
            </a:r>
            <a:r>
              <a:rPr lang="es" sz="1300">
                <a:solidFill>
                  <a:srgbClr val="CF3439"/>
                </a:solidFill>
                <a:latin typeface="Archivo"/>
                <a:ea typeface="Archivo"/>
                <a:cs typeface="Archivo"/>
                <a:sym typeface="Archivo"/>
              </a:rPr>
              <a:t> </a:t>
            </a:r>
            <a:r>
              <a:rPr lang="es" sz="1300">
                <a:solidFill>
                  <a:srgbClr val="434343"/>
                </a:solidFill>
                <a:latin typeface="Archivo"/>
                <a:ea typeface="Archivo"/>
                <a:cs typeface="Archivo"/>
                <a:sym typeface="Archivo"/>
              </a:rPr>
              <a:t>para no crear confusión frente al término jurídico. </a:t>
            </a:r>
            <a:endParaRPr sz="1300">
              <a:solidFill>
                <a:srgbClr val="434343"/>
              </a:solidFill>
              <a:latin typeface="Archivo"/>
              <a:ea typeface="Archivo"/>
              <a:cs typeface="Archivo"/>
              <a:sym typeface="Archivo"/>
            </a:endParaRPr>
          </a:p>
        </p:txBody>
      </p:sp>
      <p:sp>
        <p:nvSpPr>
          <p:cNvPr id="106" name="Google Shape;106;g1ed384dba52_0_1"/>
          <p:cNvSpPr txBox="1"/>
          <p:nvPr/>
        </p:nvSpPr>
        <p:spPr>
          <a:xfrm>
            <a:off x="5370738" y="4172175"/>
            <a:ext cx="3234000" cy="555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incluye la</a:t>
            </a:r>
            <a:r>
              <a:rPr lang="es" sz="1300">
                <a:solidFill>
                  <a:srgbClr val="333D51"/>
                </a:solidFill>
                <a:latin typeface="Archivo"/>
                <a:ea typeface="Archivo"/>
                <a:cs typeface="Archivo"/>
                <a:sym typeface="Archivo"/>
              </a:rPr>
              <a:t> </a:t>
            </a:r>
            <a:r>
              <a:rPr lang="es" sz="1300" b="1">
                <a:solidFill>
                  <a:srgbClr val="70309F"/>
                </a:solidFill>
                <a:latin typeface="Archivo"/>
                <a:ea typeface="Archivo"/>
                <a:cs typeface="Archivo"/>
                <a:sym typeface="Archivo"/>
              </a:rPr>
              <a:t>definición</a:t>
            </a:r>
            <a:r>
              <a:rPr lang="es" sz="1300">
                <a:solidFill>
                  <a:srgbClr val="333D51"/>
                </a:solidFill>
                <a:latin typeface="Archivo"/>
                <a:ea typeface="Archivo"/>
                <a:cs typeface="Archivo"/>
                <a:sym typeface="Archivo"/>
              </a:rPr>
              <a:t> </a:t>
            </a:r>
            <a:r>
              <a:rPr lang="es" sz="1300">
                <a:solidFill>
                  <a:srgbClr val="434343"/>
                </a:solidFill>
                <a:latin typeface="Archivo"/>
                <a:ea typeface="Archivo"/>
                <a:cs typeface="Archivo"/>
                <a:sym typeface="Archivo"/>
              </a:rPr>
              <a:t>del</a:t>
            </a:r>
            <a:r>
              <a:rPr lang="es" sz="1300">
                <a:solidFill>
                  <a:srgbClr val="333D51"/>
                </a:solidFill>
                <a:latin typeface="Archivo"/>
                <a:ea typeface="Archivo"/>
                <a:cs typeface="Archivo"/>
                <a:sym typeface="Archivo"/>
              </a:rPr>
              <a:t> </a:t>
            </a:r>
            <a:r>
              <a:rPr lang="es" sz="1300" b="1">
                <a:solidFill>
                  <a:srgbClr val="70309F"/>
                </a:solidFill>
                <a:latin typeface="Archivo"/>
                <a:ea typeface="Archivo"/>
                <a:cs typeface="Archivo"/>
                <a:sym typeface="Archivo"/>
              </a:rPr>
              <a:t>estímulo en especie.</a:t>
            </a:r>
            <a:endParaRPr sz="1300" b="1">
              <a:solidFill>
                <a:srgbClr val="70309F"/>
              </a:solidFill>
              <a:latin typeface="Archivo"/>
              <a:ea typeface="Archivo"/>
              <a:cs typeface="Archivo"/>
              <a:sym typeface="Archivo"/>
            </a:endParaRPr>
          </a:p>
        </p:txBody>
      </p:sp>
      <p:sp>
        <p:nvSpPr>
          <p:cNvPr id="107" name="Google Shape;107;g1ed384dba52_0_1"/>
          <p:cNvSpPr txBox="1"/>
          <p:nvPr/>
        </p:nvSpPr>
        <p:spPr>
          <a:xfrm>
            <a:off x="720450" y="4098550"/>
            <a:ext cx="38604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a:t>
            </a:r>
            <a:r>
              <a:rPr lang="es" sz="1300" b="1">
                <a:solidFill>
                  <a:srgbClr val="434343"/>
                </a:solidFill>
                <a:latin typeface="Archivo"/>
                <a:ea typeface="Archivo"/>
                <a:cs typeface="Archivo"/>
                <a:sym typeface="Archivo"/>
              </a:rPr>
              <a:t> </a:t>
            </a:r>
            <a:r>
              <a:rPr lang="es" sz="1300" b="1">
                <a:solidFill>
                  <a:srgbClr val="70309F"/>
                </a:solidFill>
                <a:latin typeface="Archivo"/>
                <a:ea typeface="Archivo"/>
                <a:cs typeface="Archivo"/>
                <a:sym typeface="Archivo"/>
              </a:rPr>
              <a:t>modifica</a:t>
            </a:r>
            <a:r>
              <a:rPr lang="es" sz="1300">
                <a:solidFill>
                  <a:srgbClr val="70309F"/>
                </a:solidFill>
                <a:latin typeface="Archivo"/>
                <a:ea typeface="Archivo"/>
                <a:cs typeface="Archivo"/>
                <a:sym typeface="Archivo"/>
              </a:rPr>
              <a:t> </a:t>
            </a:r>
            <a:r>
              <a:rPr lang="es" sz="1300">
                <a:solidFill>
                  <a:srgbClr val="333D51"/>
                </a:solidFill>
                <a:latin typeface="Archivo"/>
                <a:ea typeface="Archivo"/>
                <a:cs typeface="Archivo"/>
                <a:sym typeface="Archivo"/>
              </a:rPr>
              <a:t> </a:t>
            </a:r>
            <a:r>
              <a:rPr lang="es" sz="1300">
                <a:solidFill>
                  <a:srgbClr val="434343"/>
                </a:solidFill>
                <a:latin typeface="Archivo"/>
                <a:ea typeface="Archivo"/>
                <a:cs typeface="Archivo"/>
                <a:sym typeface="Archivo"/>
              </a:rPr>
              <a:t>el estado de participación de</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rechazado a  no habilitado</a:t>
            </a:r>
            <a:r>
              <a:rPr lang="es" sz="1300" b="1">
                <a:solidFill>
                  <a:srgbClr val="8F4689"/>
                </a:solidFill>
                <a:latin typeface="Archivo"/>
                <a:ea typeface="Archivo"/>
                <a:cs typeface="Archivo"/>
                <a:sym typeface="Archivo"/>
              </a:rPr>
              <a:t> </a:t>
            </a:r>
            <a:r>
              <a:rPr lang="es" sz="1300">
                <a:solidFill>
                  <a:srgbClr val="434343"/>
                </a:solidFill>
                <a:latin typeface="Archivo"/>
                <a:ea typeface="Archivo"/>
                <a:cs typeface="Archivo"/>
                <a:sym typeface="Archivo"/>
              </a:rPr>
              <a:t>para generar un lenguaje más amigable con la ciudadanía.</a:t>
            </a:r>
            <a:r>
              <a:rPr lang="es" sz="1300" b="1">
                <a:solidFill>
                  <a:srgbClr val="434343"/>
                </a:solidFill>
                <a:latin typeface="Archivo"/>
                <a:ea typeface="Archivo"/>
                <a:cs typeface="Archivo"/>
                <a:sym typeface="Archivo"/>
              </a:rPr>
              <a:t> </a:t>
            </a:r>
            <a:endParaRPr sz="1300" b="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333D51"/>
              </a:solidFill>
              <a:latin typeface="Archivo"/>
              <a:ea typeface="Archivo"/>
              <a:cs typeface="Archivo"/>
              <a:sym typeface="Archivo"/>
            </a:endParaRPr>
          </a:p>
        </p:txBody>
      </p:sp>
      <p:pic>
        <p:nvPicPr>
          <p:cNvPr id="108" name="Google Shape;108;g1ed384dba52_0_1"/>
          <p:cNvPicPr preferRelativeResize="0"/>
          <p:nvPr/>
        </p:nvPicPr>
        <p:blipFill>
          <a:blip r:embed="rId4">
            <a:alphaModFix/>
          </a:blip>
          <a:stretch>
            <a:fillRect/>
          </a:stretch>
        </p:blipFill>
        <p:spPr>
          <a:xfrm>
            <a:off x="421452" y="2542900"/>
            <a:ext cx="266250" cy="266280"/>
          </a:xfrm>
          <a:prstGeom prst="rect">
            <a:avLst/>
          </a:prstGeom>
          <a:noFill/>
          <a:ln>
            <a:noFill/>
          </a:ln>
        </p:spPr>
      </p:pic>
      <p:pic>
        <p:nvPicPr>
          <p:cNvPr id="109" name="Google Shape;109;g1ed384dba52_0_1"/>
          <p:cNvPicPr preferRelativeResize="0"/>
          <p:nvPr/>
        </p:nvPicPr>
        <p:blipFill>
          <a:blip r:embed="rId4">
            <a:alphaModFix/>
          </a:blip>
          <a:stretch>
            <a:fillRect/>
          </a:stretch>
        </p:blipFill>
        <p:spPr>
          <a:xfrm>
            <a:off x="421452" y="3349450"/>
            <a:ext cx="266250" cy="266280"/>
          </a:xfrm>
          <a:prstGeom prst="rect">
            <a:avLst/>
          </a:prstGeom>
          <a:noFill/>
          <a:ln>
            <a:noFill/>
          </a:ln>
        </p:spPr>
      </p:pic>
      <p:pic>
        <p:nvPicPr>
          <p:cNvPr id="110" name="Google Shape;110;g1ed384dba52_0_1"/>
          <p:cNvPicPr preferRelativeResize="0"/>
          <p:nvPr/>
        </p:nvPicPr>
        <p:blipFill>
          <a:blip r:embed="rId4">
            <a:alphaModFix/>
          </a:blip>
          <a:stretch>
            <a:fillRect/>
          </a:stretch>
        </p:blipFill>
        <p:spPr>
          <a:xfrm>
            <a:off x="421452" y="4156013"/>
            <a:ext cx="266250" cy="266280"/>
          </a:xfrm>
          <a:prstGeom prst="rect">
            <a:avLst/>
          </a:prstGeom>
          <a:noFill/>
          <a:ln>
            <a:noFill/>
          </a:ln>
        </p:spPr>
      </p:pic>
      <p:pic>
        <p:nvPicPr>
          <p:cNvPr id="111" name="Google Shape;111;g1ed384dba52_0_1"/>
          <p:cNvPicPr preferRelativeResize="0"/>
          <p:nvPr/>
        </p:nvPicPr>
        <p:blipFill>
          <a:blip r:embed="rId4">
            <a:alphaModFix/>
          </a:blip>
          <a:stretch>
            <a:fillRect/>
          </a:stretch>
        </p:blipFill>
        <p:spPr>
          <a:xfrm>
            <a:off x="5104502" y="2517975"/>
            <a:ext cx="266250" cy="266280"/>
          </a:xfrm>
          <a:prstGeom prst="rect">
            <a:avLst/>
          </a:prstGeom>
          <a:noFill/>
          <a:ln>
            <a:noFill/>
          </a:ln>
        </p:spPr>
      </p:pic>
      <p:pic>
        <p:nvPicPr>
          <p:cNvPr id="112" name="Google Shape;112;g1ed384dba52_0_1"/>
          <p:cNvPicPr preferRelativeResize="0"/>
          <p:nvPr/>
        </p:nvPicPr>
        <p:blipFill>
          <a:blip r:embed="rId4">
            <a:alphaModFix/>
          </a:blip>
          <a:stretch>
            <a:fillRect/>
          </a:stretch>
        </p:blipFill>
        <p:spPr>
          <a:xfrm>
            <a:off x="5104502" y="3329888"/>
            <a:ext cx="266250" cy="266280"/>
          </a:xfrm>
          <a:prstGeom prst="rect">
            <a:avLst/>
          </a:prstGeom>
          <a:noFill/>
          <a:ln>
            <a:noFill/>
          </a:ln>
        </p:spPr>
      </p:pic>
      <p:pic>
        <p:nvPicPr>
          <p:cNvPr id="113" name="Google Shape;113;g1ed384dba52_0_1"/>
          <p:cNvPicPr preferRelativeResize="0"/>
          <p:nvPr/>
        </p:nvPicPr>
        <p:blipFill>
          <a:blip r:embed="rId4">
            <a:alphaModFix/>
          </a:blip>
          <a:stretch>
            <a:fillRect/>
          </a:stretch>
        </p:blipFill>
        <p:spPr>
          <a:xfrm>
            <a:off x="5104502" y="4210075"/>
            <a:ext cx="266250" cy="2662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714"/>
        <p:cNvGrpSpPr/>
        <p:nvPr/>
      </p:nvGrpSpPr>
      <p:grpSpPr>
        <a:xfrm>
          <a:off x="0" y="0"/>
          <a:ext cx="0" cy="0"/>
          <a:chOff x="0" y="0"/>
          <a:chExt cx="0" cy="0"/>
        </a:xfrm>
      </p:grpSpPr>
      <p:sp>
        <p:nvSpPr>
          <p:cNvPr id="715" name="Google Shape;715;g1ed2cfaa881_2_273"/>
          <p:cNvSpPr txBox="1">
            <a:spLocks noGrp="1"/>
          </p:cNvSpPr>
          <p:nvPr>
            <p:ph type="title"/>
          </p:nvPr>
        </p:nvSpPr>
        <p:spPr>
          <a:xfrm>
            <a:off x="150" y="2191025"/>
            <a:ext cx="91440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891"/>
              <a:buNone/>
            </a:pPr>
            <a:r>
              <a:rPr lang="es" sz="7258">
                <a:solidFill>
                  <a:srgbClr val="70309F"/>
                </a:solidFill>
                <a:latin typeface="Be Vietnam Pro Black"/>
                <a:ea typeface="Be Vietnam Pro Black"/>
                <a:cs typeface="Be Vietnam Pro Black"/>
                <a:sym typeface="Be Vietnam Pro Black"/>
              </a:rPr>
              <a:t>¡GRACIAS!</a:t>
            </a:r>
            <a:endParaRPr sz="7258">
              <a:solidFill>
                <a:srgbClr val="70309F"/>
              </a:solidFill>
              <a:latin typeface="Be Vietnam Pro Black"/>
              <a:ea typeface="Be Vietnam Pro Black"/>
              <a:cs typeface="Be Vietnam Pro Black"/>
              <a:sym typeface="Be Vietnam Pro Black"/>
            </a:endParaRPr>
          </a:p>
        </p:txBody>
      </p:sp>
      <p:pic>
        <p:nvPicPr>
          <p:cNvPr id="716" name="Google Shape;716;g1ed2cfaa881_2_273"/>
          <p:cNvPicPr preferRelativeResize="0"/>
          <p:nvPr/>
        </p:nvPicPr>
        <p:blipFill>
          <a:blip r:embed="rId3">
            <a:alphaModFix/>
          </a:blip>
          <a:stretch>
            <a:fillRect/>
          </a:stretch>
        </p:blipFill>
        <p:spPr>
          <a:xfrm>
            <a:off x="4521485" y="956100"/>
            <a:ext cx="1058240" cy="130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117"/>
        <p:cNvGrpSpPr/>
        <p:nvPr/>
      </p:nvGrpSpPr>
      <p:grpSpPr>
        <a:xfrm>
          <a:off x="0" y="0"/>
          <a:ext cx="0" cy="0"/>
          <a:chOff x="0" y="0"/>
          <a:chExt cx="0" cy="0"/>
        </a:xfrm>
      </p:grpSpPr>
      <p:sp>
        <p:nvSpPr>
          <p:cNvPr id="118" name="Google Shape;118;g1ed384dba52_4_6"/>
          <p:cNvSpPr txBox="1"/>
          <p:nvPr/>
        </p:nvSpPr>
        <p:spPr>
          <a:xfrm>
            <a:off x="711600" y="1821225"/>
            <a:ext cx="3921600" cy="984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El</a:t>
            </a:r>
            <a:r>
              <a:rPr lang="es" sz="1300" b="1">
                <a:solidFill>
                  <a:srgbClr val="434343"/>
                </a:solidFill>
                <a:latin typeface="Archivo"/>
                <a:ea typeface="Archivo"/>
                <a:cs typeface="Archivo"/>
                <a:sym typeface="Archivo"/>
              </a:rPr>
              <a:t> </a:t>
            </a:r>
            <a:r>
              <a:rPr lang="es" sz="1300" b="1">
                <a:solidFill>
                  <a:srgbClr val="70309F"/>
                </a:solidFill>
                <a:latin typeface="Archivo"/>
                <a:ea typeface="Archivo"/>
                <a:cs typeface="Archivo"/>
                <a:sym typeface="Archivo"/>
              </a:rPr>
              <a:t>Banco de Personas Expertas para el Sector Cultura</a:t>
            </a:r>
            <a:r>
              <a:rPr lang="es" sz="1300" b="1">
                <a:solidFill>
                  <a:srgbClr val="CF3439"/>
                </a:solidFill>
                <a:latin typeface="Archivo"/>
                <a:ea typeface="Archivo"/>
                <a:cs typeface="Archivo"/>
                <a:sym typeface="Archivo"/>
              </a:rPr>
              <a:t> </a:t>
            </a:r>
            <a:r>
              <a:rPr lang="es" sz="1300">
                <a:solidFill>
                  <a:srgbClr val="434343"/>
                </a:solidFill>
                <a:latin typeface="Archivo"/>
                <a:ea typeface="Archivo"/>
                <a:cs typeface="Archivo"/>
                <a:sym typeface="Archivo"/>
              </a:rPr>
              <a:t>pasa a ser un </a:t>
            </a:r>
            <a:r>
              <a:rPr lang="es" sz="1300" b="1">
                <a:solidFill>
                  <a:srgbClr val="70309F"/>
                </a:solidFill>
                <a:latin typeface="Archivo"/>
                <a:ea typeface="Archivo"/>
                <a:cs typeface="Archivo"/>
                <a:sym typeface="Archivo"/>
              </a:rPr>
              <a:t>mecanismo transversal</a:t>
            </a:r>
            <a:r>
              <a:rPr lang="es" sz="1300">
                <a:solidFill>
                  <a:srgbClr val="70309F"/>
                </a:solidFill>
                <a:latin typeface="Archivo"/>
                <a:ea typeface="Archivo"/>
                <a:cs typeface="Archivo"/>
                <a:sym typeface="Archivo"/>
              </a:rPr>
              <a:t> </a:t>
            </a:r>
            <a:r>
              <a:rPr lang="es" sz="1300">
                <a:solidFill>
                  <a:srgbClr val="434343"/>
                </a:solidFill>
                <a:latin typeface="Archivo"/>
                <a:ea typeface="Archivo"/>
                <a:cs typeface="Archivo"/>
                <a:sym typeface="Archivo"/>
              </a:rPr>
              <a:t>a los procesos de Fomento, por eso ya no hace parte de los componentes del</a:t>
            </a:r>
            <a:r>
              <a:rPr lang="es" sz="1300">
                <a:solidFill>
                  <a:srgbClr val="70309F"/>
                </a:solidFill>
                <a:latin typeface="Archivo"/>
                <a:ea typeface="Archivo"/>
                <a:cs typeface="Archivo"/>
                <a:sym typeface="Archivo"/>
              </a:rPr>
              <a:t> </a:t>
            </a:r>
            <a:r>
              <a:rPr lang="es" sz="1300" b="1">
                <a:solidFill>
                  <a:srgbClr val="70309F"/>
                </a:solidFill>
                <a:latin typeface="Archivo"/>
                <a:ea typeface="Archivo"/>
                <a:cs typeface="Archivo"/>
                <a:sym typeface="Archivo"/>
              </a:rPr>
              <a:t>PDE</a:t>
            </a:r>
            <a:r>
              <a:rPr lang="es" sz="1300">
                <a:solidFill>
                  <a:srgbClr val="70309F"/>
                </a:solidFill>
                <a:latin typeface="Archivo"/>
                <a:ea typeface="Archivo"/>
                <a:cs typeface="Archivo"/>
                <a:sym typeface="Archivo"/>
              </a:rPr>
              <a:t>.</a:t>
            </a:r>
            <a:endParaRPr sz="1300">
              <a:solidFill>
                <a:srgbClr val="70309F"/>
              </a:solidFill>
              <a:latin typeface="Archivo"/>
              <a:ea typeface="Archivo"/>
              <a:cs typeface="Archivo"/>
              <a:sym typeface="Archivo"/>
            </a:endParaRPr>
          </a:p>
        </p:txBody>
      </p:sp>
      <p:sp>
        <p:nvSpPr>
          <p:cNvPr id="119" name="Google Shape;119;g1ed384dba52_4_6"/>
          <p:cNvSpPr txBox="1"/>
          <p:nvPr/>
        </p:nvSpPr>
        <p:spPr>
          <a:xfrm>
            <a:off x="711600" y="2756650"/>
            <a:ext cx="3921600" cy="833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300">
                <a:solidFill>
                  <a:srgbClr val="434343"/>
                </a:solidFill>
                <a:latin typeface="Archivo"/>
                <a:ea typeface="Archivo"/>
                <a:cs typeface="Archivo"/>
                <a:sym typeface="Archivo"/>
              </a:rPr>
              <a:t>Para el caso de</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personas jurídicas</a:t>
            </a:r>
            <a:r>
              <a:rPr lang="es" sz="1300">
                <a:solidFill>
                  <a:srgbClr val="CF3439"/>
                </a:solidFill>
                <a:latin typeface="Archivo"/>
                <a:ea typeface="Archivo"/>
                <a:cs typeface="Archivo"/>
                <a:sym typeface="Archivo"/>
              </a:rPr>
              <a:t> </a:t>
            </a:r>
            <a:r>
              <a:rPr lang="es" sz="1300">
                <a:solidFill>
                  <a:srgbClr val="434343"/>
                </a:solidFill>
                <a:latin typeface="Archivo"/>
                <a:ea typeface="Archivo"/>
                <a:cs typeface="Archivo"/>
                <a:sym typeface="Archivo"/>
              </a:rPr>
              <a:t>se amplía su participación permitiendo que tengan su domicilio principal o alguna de sus sedes </a:t>
            </a:r>
            <a:r>
              <a:rPr lang="es" sz="1300" b="1">
                <a:solidFill>
                  <a:srgbClr val="70309F"/>
                </a:solidFill>
                <a:latin typeface="Archivo"/>
                <a:ea typeface="Archivo"/>
                <a:cs typeface="Archivo"/>
                <a:sym typeface="Archivo"/>
              </a:rPr>
              <a:t>en la ciudad de Bogotá D.C.</a:t>
            </a:r>
            <a:r>
              <a:rPr lang="es" sz="1300">
                <a:solidFill>
                  <a:srgbClr val="70309F"/>
                </a:solidFill>
                <a:latin typeface="Archivo"/>
                <a:ea typeface="Archivo"/>
                <a:cs typeface="Archivo"/>
                <a:sym typeface="Archivo"/>
              </a:rPr>
              <a:t> </a:t>
            </a:r>
            <a:endParaRPr sz="1300">
              <a:solidFill>
                <a:srgbClr val="70309F"/>
              </a:solidFill>
              <a:latin typeface="Archivo"/>
              <a:ea typeface="Archivo"/>
              <a:cs typeface="Archivo"/>
              <a:sym typeface="Archivo"/>
            </a:endParaRPr>
          </a:p>
          <a:p>
            <a:pPr marL="0" lvl="0" indent="0" algn="l" rtl="0">
              <a:spcBef>
                <a:spcPts val="0"/>
              </a:spcBef>
              <a:spcAft>
                <a:spcPts val="0"/>
              </a:spcAft>
              <a:buNone/>
            </a:pPr>
            <a:endParaRPr sz="1300">
              <a:solidFill>
                <a:srgbClr val="382363"/>
              </a:solidFill>
              <a:latin typeface="Archivo"/>
              <a:ea typeface="Archivo"/>
              <a:cs typeface="Archivo"/>
              <a:sym typeface="Archivo"/>
            </a:endParaRPr>
          </a:p>
        </p:txBody>
      </p:sp>
      <p:sp>
        <p:nvSpPr>
          <p:cNvPr id="120" name="Google Shape;120;g1ed384dba52_4_6"/>
          <p:cNvSpPr txBox="1"/>
          <p:nvPr/>
        </p:nvSpPr>
        <p:spPr>
          <a:xfrm>
            <a:off x="5383400" y="1821225"/>
            <a:ext cx="32340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abre un apartado para explicar la </a:t>
            </a:r>
            <a:r>
              <a:rPr lang="es" sz="1300" b="1">
                <a:solidFill>
                  <a:srgbClr val="70309F"/>
                </a:solidFill>
                <a:latin typeface="Archivo"/>
                <a:ea typeface="Archivo"/>
                <a:cs typeface="Archivo"/>
                <a:sym typeface="Archivo"/>
              </a:rPr>
              <a:t>vinculación</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del </a:t>
            </a:r>
            <a:r>
              <a:rPr lang="es" sz="1300" b="1">
                <a:solidFill>
                  <a:srgbClr val="70309F"/>
                </a:solidFill>
                <a:latin typeface="Archivo"/>
                <a:ea typeface="Archivo"/>
                <a:cs typeface="Archivo"/>
                <a:sym typeface="Archivo"/>
              </a:rPr>
              <a:t>componente B</a:t>
            </a:r>
            <a:r>
              <a:rPr lang="es" sz="1300" b="1">
                <a:solidFill>
                  <a:srgbClr val="CF3439"/>
                </a:solidFill>
                <a:latin typeface="Archivo"/>
                <a:ea typeface="Archivo"/>
                <a:cs typeface="Archivo"/>
                <a:sym typeface="Archivo"/>
              </a:rPr>
              <a:t> </a:t>
            </a:r>
            <a:r>
              <a:rPr lang="es" sz="1300">
                <a:solidFill>
                  <a:srgbClr val="382363"/>
                </a:solidFill>
                <a:latin typeface="Archivo"/>
                <a:ea typeface="Archivo"/>
                <a:cs typeface="Archivo"/>
                <a:sym typeface="Archivo"/>
              </a:rPr>
              <a:t>de</a:t>
            </a:r>
            <a:r>
              <a:rPr lang="es" sz="1300" b="1">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ECL</a:t>
            </a:r>
            <a:r>
              <a:rPr lang="es" sz="1300">
                <a:solidFill>
                  <a:srgbClr val="70309F"/>
                </a:solidFill>
                <a:latin typeface="Archivo"/>
                <a:ea typeface="Archivo"/>
                <a:cs typeface="Archivo"/>
                <a:sym typeface="Archivo"/>
              </a:rPr>
              <a:t>  </a:t>
            </a:r>
            <a:r>
              <a:rPr lang="es" sz="1300">
                <a:solidFill>
                  <a:srgbClr val="434343"/>
                </a:solidFill>
                <a:latin typeface="Archivo"/>
                <a:ea typeface="Archivo"/>
                <a:cs typeface="Archivo"/>
                <a:sym typeface="Archivo"/>
              </a:rPr>
              <a:t>en el</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PDE</a:t>
            </a:r>
            <a:r>
              <a:rPr lang="es" sz="1300">
                <a:solidFill>
                  <a:srgbClr val="70309F"/>
                </a:solidFill>
                <a:latin typeface="Archivo"/>
                <a:ea typeface="Archivo"/>
                <a:cs typeface="Archivo"/>
                <a:sym typeface="Archivo"/>
              </a:rPr>
              <a:t> .</a:t>
            </a:r>
            <a:endParaRPr sz="1300">
              <a:solidFill>
                <a:srgbClr val="70309F"/>
              </a:solidFill>
              <a:latin typeface="Archivo"/>
              <a:ea typeface="Archivo"/>
              <a:cs typeface="Archivo"/>
              <a:sym typeface="Archivo"/>
            </a:endParaRPr>
          </a:p>
          <a:p>
            <a:pPr marL="0" lvl="0" indent="0" algn="l" rtl="0">
              <a:spcBef>
                <a:spcPts val="0"/>
              </a:spcBef>
              <a:spcAft>
                <a:spcPts val="0"/>
              </a:spcAft>
              <a:buNone/>
            </a:pPr>
            <a:endParaRPr sz="1300">
              <a:solidFill>
                <a:srgbClr val="382363"/>
              </a:solidFill>
              <a:latin typeface="Archivo"/>
              <a:ea typeface="Archivo"/>
              <a:cs typeface="Archivo"/>
              <a:sym typeface="Archivo"/>
            </a:endParaRPr>
          </a:p>
        </p:txBody>
      </p:sp>
      <p:grpSp>
        <p:nvGrpSpPr>
          <p:cNvPr id="121" name="Google Shape;121;g1ed384dba52_4_6"/>
          <p:cNvGrpSpPr/>
          <p:nvPr/>
        </p:nvGrpSpPr>
        <p:grpSpPr>
          <a:xfrm rot="10800000" flipH="1">
            <a:off x="21527" y="1352911"/>
            <a:ext cx="930283" cy="167191"/>
            <a:chOff x="253527" y="2054761"/>
            <a:chExt cx="930283" cy="167191"/>
          </a:xfrm>
        </p:grpSpPr>
        <p:sp>
          <p:nvSpPr>
            <p:cNvPr id="122" name="Google Shape;122;g1ed384dba52_4_6"/>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3" name="Google Shape;123;g1ed384dba52_4_6"/>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4" name="Google Shape;124;g1ed384dba52_4_6"/>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5" name="Google Shape;125;g1ed384dba52_4_6"/>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6" name="Google Shape;126;g1ed384dba52_4_6"/>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7" name="Google Shape;127;g1ed384dba52_4_6"/>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8" name="Google Shape;128;g1ed384dba52_4_6"/>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29" name="Google Shape;129;g1ed384dba52_4_6"/>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30" name="Google Shape;130;g1ed384dba52_4_6"/>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31" name="Google Shape;131;g1ed384dba52_4_6"/>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32" name="Google Shape;132;g1ed384dba52_4_6"/>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sp>
          <p:nvSpPr>
            <p:cNvPr id="133" name="Google Shape;133;g1ed384dba52_4_6"/>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382363"/>
                </a:solidFill>
                <a:latin typeface="Calibri"/>
                <a:ea typeface="Calibri"/>
                <a:cs typeface="Calibri"/>
                <a:sym typeface="Calibri"/>
              </a:endParaRPr>
            </a:p>
          </p:txBody>
        </p:sp>
      </p:grpSp>
      <p:sp>
        <p:nvSpPr>
          <p:cNvPr id="134" name="Google Shape;134;g1ed384dba52_4_6"/>
          <p:cNvSpPr txBox="1"/>
          <p:nvPr/>
        </p:nvSpPr>
        <p:spPr>
          <a:xfrm>
            <a:off x="4095025" y="502450"/>
            <a:ext cx="4495200" cy="75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382363"/>
                </a:solidFill>
                <a:latin typeface="Archivo SemiBold"/>
                <a:ea typeface="Archivo SemiBold"/>
                <a:cs typeface="Archivo SemiBold"/>
                <a:sym typeface="Archivo SemiBold"/>
              </a:rPr>
              <a:t>Para el 2024 se ajusta el documento de acuerdo con los cambios transversales sugeridos por las entidades del sector</a:t>
            </a:r>
            <a:endParaRPr>
              <a:solidFill>
                <a:srgbClr val="382363"/>
              </a:solidFill>
              <a:latin typeface="Archivo SemiBold"/>
              <a:ea typeface="Archivo SemiBold"/>
              <a:cs typeface="Archivo SemiBold"/>
              <a:sym typeface="Archivo SemiBold"/>
            </a:endParaRPr>
          </a:p>
        </p:txBody>
      </p:sp>
      <p:sp>
        <p:nvSpPr>
          <p:cNvPr id="135" name="Google Shape;135;g1ed384dba52_4_6"/>
          <p:cNvSpPr txBox="1"/>
          <p:nvPr/>
        </p:nvSpPr>
        <p:spPr>
          <a:xfrm>
            <a:off x="5370750" y="2589050"/>
            <a:ext cx="3294300" cy="1128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300">
                <a:solidFill>
                  <a:srgbClr val="434343"/>
                </a:solidFill>
                <a:latin typeface="Archivo"/>
                <a:ea typeface="Archivo"/>
                <a:cs typeface="Archivo"/>
                <a:sym typeface="Archivo"/>
              </a:rPr>
              <a:t>Se define que</a:t>
            </a:r>
            <a:r>
              <a:rPr lang="es" sz="1300" b="1">
                <a:solidFill>
                  <a:srgbClr val="434343"/>
                </a:solidFill>
                <a:latin typeface="Archivo"/>
                <a:ea typeface="Archivo"/>
                <a:cs typeface="Archivo"/>
                <a:sym typeface="Archivo"/>
              </a:rPr>
              <a:t> </a:t>
            </a:r>
            <a:r>
              <a:rPr lang="es" sz="1300">
                <a:solidFill>
                  <a:srgbClr val="434343"/>
                </a:solidFill>
                <a:latin typeface="Archivo"/>
                <a:ea typeface="Archivo"/>
                <a:cs typeface="Archivo"/>
                <a:sym typeface="Archivo"/>
              </a:rPr>
              <a:t>los</a:t>
            </a:r>
            <a:r>
              <a:rPr lang="es" sz="1300" b="1">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grupos étnicos </a:t>
            </a:r>
            <a:r>
              <a:rPr lang="es" sz="1300">
                <a:solidFill>
                  <a:srgbClr val="70309F"/>
                </a:solidFill>
                <a:latin typeface="Archivo"/>
                <a:ea typeface="Archivo"/>
                <a:cs typeface="Archivo"/>
                <a:sym typeface="Archivo"/>
              </a:rPr>
              <a:t>y </a:t>
            </a:r>
            <a:r>
              <a:rPr lang="es" sz="1300" b="1">
                <a:solidFill>
                  <a:srgbClr val="70309F"/>
                </a:solidFill>
                <a:latin typeface="Archivo"/>
                <a:ea typeface="Archivo"/>
                <a:cs typeface="Archivo"/>
                <a:sym typeface="Archivo"/>
              </a:rPr>
              <a:t>personas jurídicas</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en cuyos certificados de existencia y representación legal no se relacione el NIT,  deben presentar el </a:t>
            </a:r>
            <a:r>
              <a:rPr lang="es" sz="1300" b="1">
                <a:solidFill>
                  <a:srgbClr val="70309F"/>
                </a:solidFill>
                <a:latin typeface="Archivo"/>
                <a:ea typeface="Archivo"/>
                <a:cs typeface="Archivo"/>
                <a:sym typeface="Archivo"/>
              </a:rPr>
              <a:t>RUT</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al momento de la inscripción.</a:t>
            </a:r>
            <a:endParaRPr sz="1300">
              <a:solidFill>
                <a:srgbClr val="434343"/>
              </a:solidFill>
              <a:latin typeface="Archivo"/>
              <a:ea typeface="Archivo"/>
              <a:cs typeface="Archivo"/>
              <a:sym typeface="Archivo"/>
            </a:endParaRPr>
          </a:p>
        </p:txBody>
      </p:sp>
      <p:sp>
        <p:nvSpPr>
          <p:cNvPr id="136" name="Google Shape;136;g1ed384dba52_4_6"/>
          <p:cNvSpPr txBox="1"/>
          <p:nvPr/>
        </p:nvSpPr>
        <p:spPr>
          <a:xfrm>
            <a:off x="5370750" y="3714975"/>
            <a:ext cx="3234000" cy="1189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300">
                <a:solidFill>
                  <a:srgbClr val="434343"/>
                </a:solidFill>
                <a:latin typeface="Archivo"/>
                <a:ea typeface="Archivo"/>
                <a:cs typeface="Archivo"/>
                <a:sym typeface="Archivo"/>
              </a:rPr>
              <a:t>Se </a:t>
            </a:r>
            <a:r>
              <a:rPr lang="es" sz="1300" b="1">
                <a:solidFill>
                  <a:srgbClr val="70309F"/>
                </a:solidFill>
                <a:latin typeface="Archivo"/>
                <a:ea typeface="Archivo"/>
                <a:cs typeface="Archivo"/>
                <a:sym typeface="Archivo"/>
              </a:rPr>
              <a:t>incluye</a:t>
            </a:r>
            <a:r>
              <a:rPr lang="es" sz="1300">
                <a:solidFill>
                  <a:srgbClr val="70309F"/>
                </a:solidFill>
                <a:latin typeface="Archivo"/>
                <a:ea typeface="Archivo"/>
                <a:cs typeface="Archivo"/>
                <a:sym typeface="Archivo"/>
              </a:rPr>
              <a:t> </a:t>
            </a:r>
            <a:r>
              <a:rPr lang="es" sz="1300">
                <a:solidFill>
                  <a:srgbClr val="434343"/>
                </a:solidFill>
                <a:latin typeface="Archivo"/>
                <a:ea typeface="Archivo"/>
                <a:cs typeface="Archivo"/>
                <a:sym typeface="Archivo"/>
              </a:rPr>
              <a:t>nota para aclarar que en el</a:t>
            </a:r>
            <a:r>
              <a:rPr lang="es" sz="1300" b="1">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PDE no se aceptan</a:t>
            </a:r>
            <a:r>
              <a:rPr lang="es" sz="1300" b="1">
                <a:solidFill>
                  <a:srgbClr val="382363"/>
                </a:solidFill>
                <a:latin typeface="Archivo"/>
                <a:ea typeface="Archivo"/>
                <a:cs typeface="Archivo"/>
                <a:sym typeface="Archivo"/>
              </a:rPr>
              <a:t> </a:t>
            </a:r>
            <a:r>
              <a:rPr lang="es" sz="1300">
                <a:solidFill>
                  <a:srgbClr val="382363"/>
                </a:solidFill>
                <a:latin typeface="Archivo"/>
                <a:ea typeface="Archivo"/>
                <a:cs typeface="Archivo"/>
                <a:sym typeface="Archivo"/>
              </a:rPr>
              <a:t>p</a:t>
            </a:r>
            <a:r>
              <a:rPr lang="es" sz="1300">
                <a:solidFill>
                  <a:srgbClr val="434343"/>
                </a:solidFill>
                <a:latin typeface="Archivo"/>
                <a:ea typeface="Archivo"/>
                <a:cs typeface="Archivo"/>
                <a:sym typeface="Archivo"/>
              </a:rPr>
              <a:t>ara trámite de desembolso, cuentas de Ahorro de Trámites Simplificados - CATS o billeteras virtuales (como Nequi y Daviplata, etc). </a:t>
            </a:r>
            <a:endParaRPr sz="1300" b="1">
              <a:solidFill>
                <a:srgbClr val="434343"/>
              </a:solidFill>
              <a:latin typeface="Archivo"/>
              <a:ea typeface="Archivo"/>
              <a:cs typeface="Archivo"/>
              <a:sym typeface="Archivo"/>
            </a:endParaRPr>
          </a:p>
        </p:txBody>
      </p:sp>
      <p:sp>
        <p:nvSpPr>
          <p:cNvPr id="137" name="Google Shape;137;g1ed384dba52_4_6"/>
          <p:cNvSpPr txBox="1"/>
          <p:nvPr/>
        </p:nvSpPr>
        <p:spPr>
          <a:xfrm>
            <a:off x="720450" y="3717550"/>
            <a:ext cx="38517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300">
                <a:solidFill>
                  <a:srgbClr val="434343"/>
                </a:solidFill>
                <a:latin typeface="Archivo"/>
                <a:ea typeface="Archivo"/>
                <a:cs typeface="Archivo"/>
                <a:sym typeface="Archivo"/>
              </a:rPr>
              <a:t>Se </a:t>
            </a:r>
            <a:r>
              <a:rPr lang="es" sz="1300" b="1">
                <a:solidFill>
                  <a:srgbClr val="70309F"/>
                </a:solidFill>
                <a:latin typeface="Archivo"/>
                <a:ea typeface="Archivo"/>
                <a:cs typeface="Archivo"/>
                <a:sym typeface="Archivo"/>
              </a:rPr>
              <a:t>construyó una definición</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más amplia sobre la </a:t>
            </a:r>
            <a:r>
              <a:rPr lang="es" sz="1300" b="1">
                <a:solidFill>
                  <a:srgbClr val="714294"/>
                </a:solidFill>
                <a:latin typeface="Archivo"/>
                <a:ea typeface="Archivo"/>
                <a:cs typeface="Archivo"/>
                <a:sym typeface="Archivo"/>
              </a:rPr>
              <a:t>deliberación</a:t>
            </a:r>
            <a:r>
              <a:rPr lang="es" sz="1300">
                <a:solidFill>
                  <a:srgbClr val="714294"/>
                </a:solidFill>
                <a:latin typeface="Archivo"/>
                <a:ea typeface="Archivo"/>
                <a:cs typeface="Archivo"/>
                <a:sym typeface="Archivo"/>
              </a:rPr>
              <a:t> </a:t>
            </a:r>
            <a:r>
              <a:rPr lang="es" sz="1300">
                <a:solidFill>
                  <a:srgbClr val="434343"/>
                </a:solidFill>
                <a:latin typeface="Archivo"/>
                <a:ea typeface="Archivo"/>
                <a:cs typeface="Archivo"/>
                <a:sym typeface="Archivo"/>
              </a:rPr>
              <a:t>para dar contexto a la ciudadanía acerca de la jornada.</a:t>
            </a:r>
            <a:endParaRPr sz="1300" b="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333D51"/>
              </a:solidFill>
              <a:latin typeface="Archivo"/>
              <a:ea typeface="Archivo"/>
              <a:cs typeface="Archivo"/>
              <a:sym typeface="Archivo"/>
            </a:endParaRPr>
          </a:p>
        </p:txBody>
      </p:sp>
      <p:grpSp>
        <p:nvGrpSpPr>
          <p:cNvPr id="138" name="Google Shape;138;g1ed384dba52_4_6"/>
          <p:cNvGrpSpPr/>
          <p:nvPr/>
        </p:nvGrpSpPr>
        <p:grpSpPr>
          <a:xfrm>
            <a:off x="8590215" y="4843754"/>
            <a:ext cx="421558" cy="299748"/>
            <a:chOff x="3168424" y="1103458"/>
            <a:chExt cx="421558" cy="299748"/>
          </a:xfrm>
        </p:grpSpPr>
        <p:sp>
          <p:nvSpPr>
            <p:cNvPr id="139" name="Google Shape;139;g1ed384dba52_4_6"/>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0" name="Google Shape;140;g1ed384dba52_4_6"/>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1" name="Google Shape;141;g1ed384dba52_4_6"/>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2" name="Google Shape;142;g1ed384dba52_4_6"/>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3" name="Google Shape;143;g1ed384dba52_4_6"/>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4" name="Google Shape;144;g1ed384dba52_4_6"/>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5" name="Google Shape;145;g1ed384dba52_4_6"/>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6" name="Google Shape;146;g1ed384dba52_4_6"/>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7" name="Google Shape;147;g1ed384dba52_4_6"/>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8" name="Google Shape;148;g1ed384dba52_4_6"/>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49" name="Google Shape;149;g1ed384dba52_4_6"/>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50" name="Google Shape;150;g1ed384dba52_4_6"/>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pic>
        <p:nvPicPr>
          <p:cNvPr id="151" name="Google Shape;151;g1ed384dba52_4_6"/>
          <p:cNvPicPr preferRelativeResize="0"/>
          <p:nvPr/>
        </p:nvPicPr>
        <p:blipFill>
          <a:blip r:embed="rId3">
            <a:alphaModFix/>
          </a:blip>
          <a:stretch>
            <a:fillRect/>
          </a:stretch>
        </p:blipFill>
        <p:spPr>
          <a:xfrm>
            <a:off x="445352" y="1917725"/>
            <a:ext cx="266250" cy="266280"/>
          </a:xfrm>
          <a:prstGeom prst="rect">
            <a:avLst/>
          </a:prstGeom>
          <a:noFill/>
          <a:ln>
            <a:noFill/>
          </a:ln>
        </p:spPr>
      </p:pic>
      <p:pic>
        <p:nvPicPr>
          <p:cNvPr id="152" name="Google Shape;152;g1ed384dba52_4_6"/>
          <p:cNvPicPr preferRelativeResize="0"/>
          <p:nvPr/>
        </p:nvPicPr>
        <p:blipFill>
          <a:blip r:embed="rId3">
            <a:alphaModFix/>
          </a:blip>
          <a:stretch>
            <a:fillRect/>
          </a:stretch>
        </p:blipFill>
        <p:spPr>
          <a:xfrm>
            <a:off x="445352" y="2805838"/>
            <a:ext cx="266250" cy="266280"/>
          </a:xfrm>
          <a:prstGeom prst="rect">
            <a:avLst/>
          </a:prstGeom>
          <a:noFill/>
          <a:ln>
            <a:noFill/>
          </a:ln>
        </p:spPr>
      </p:pic>
      <p:pic>
        <p:nvPicPr>
          <p:cNvPr id="153" name="Google Shape;153;g1ed384dba52_4_6"/>
          <p:cNvPicPr preferRelativeResize="0"/>
          <p:nvPr/>
        </p:nvPicPr>
        <p:blipFill>
          <a:blip r:embed="rId3">
            <a:alphaModFix/>
          </a:blip>
          <a:stretch>
            <a:fillRect/>
          </a:stretch>
        </p:blipFill>
        <p:spPr>
          <a:xfrm>
            <a:off x="445352" y="3759375"/>
            <a:ext cx="266250" cy="266280"/>
          </a:xfrm>
          <a:prstGeom prst="rect">
            <a:avLst/>
          </a:prstGeom>
          <a:noFill/>
          <a:ln>
            <a:noFill/>
          </a:ln>
        </p:spPr>
      </p:pic>
      <p:pic>
        <p:nvPicPr>
          <p:cNvPr id="154" name="Google Shape;154;g1ed384dba52_4_6"/>
          <p:cNvPicPr preferRelativeResize="0"/>
          <p:nvPr/>
        </p:nvPicPr>
        <p:blipFill>
          <a:blip r:embed="rId3">
            <a:alphaModFix/>
          </a:blip>
          <a:stretch>
            <a:fillRect/>
          </a:stretch>
        </p:blipFill>
        <p:spPr>
          <a:xfrm>
            <a:off x="5104502" y="1917725"/>
            <a:ext cx="266250" cy="266280"/>
          </a:xfrm>
          <a:prstGeom prst="rect">
            <a:avLst/>
          </a:prstGeom>
          <a:noFill/>
          <a:ln>
            <a:noFill/>
          </a:ln>
        </p:spPr>
      </p:pic>
      <p:pic>
        <p:nvPicPr>
          <p:cNvPr id="155" name="Google Shape;155;g1ed384dba52_4_6"/>
          <p:cNvPicPr preferRelativeResize="0"/>
          <p:nvPr/>
        </p:nvPicPr>
        <p:blipFill>
          <a:blip r:embed="rId3">
            <a:alphaModFix/>
          </a:blip>
          <a:stretch>
            <a:fillRect/>
          </a:stretch>
        </p:blipFill>
        <p:spPr>
          <a:xfrm>
            <a:off x="5104502" y="2697863"/>
            <a:ext cx="266250" cy="266280"/>
          </a:xfrm>
          <a:prstGeom prst="rect">
            <a:avLst/>
          </a:prstGeom>
          <a:noFill/>
          <a:ln>
            <a:noFill/>
          </a:ln>
        </p:spPr>
      </p:pic>
      <p:pic>
        <p:nvPicPr>
          <p:cNvPr id="156" name="Google Shape;156;g1ed384dba52_4_6"/>
          <p:cNvPicPr preferRelativeResize="0"/>
          <p:nvPr/>
        </p:nvPicPr>
        <p:blipFill>
          <a:blip r:embed="rId3">
            <a:alphaModFix/>
          </a:blip>
          <a:stretch>
            <a:fillRect/>
          </a:stretch>
        </p:blipFill>
        <p:spPr>
          <a:xfrm>
            <a:off x="5104502" y="3823950"/>
            <a:ext cx="266250" cy="2662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160"/>
        <p:cNvGrpSpPr/>
        <p:nvPr/>
      </p:nvGrpSpPr>
      <p:grpSpPr>
        <a:xfrm>
          <a:off x="0" y="0"/>
          <a:ext cx="0" cy="0"/>
          <a:chOff x="0" y="0"/>
          <a:chExt cx="0" cy="0"/>
        </a:xfrm>
      </p:grpSpPr>
      <p:sp>
        <p:nvSpPr>
          <p:cNvPr id="161" name="Google Shape;161;g1ed384dba52_4_50"/>
          <p:cNvSpPr txBox="1"/>
          <p:nvPr/>
        </p:nvSpPr>
        <p:spPr>
          <a:xfrm>
            <a:off x="711600" y="1821225"/>
            <a:ext cx="3921600" cy="750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600"/>
              </a:spcBef>
              <a:spcAft>
                <a:spcPts val="0"/>
              </a:spcAft>
              <a:buNone/>
            </a:pPr>
            <a:r>
              <a:rPr lang="es" sz="1300">
                <a:solidFill>
                  <a:srgbClr val="434343"/>
                </a:solidFill>
                <a:latin typeface="Archivo"/>
                <a:ea typeface="Archivo"/>
                <a:cs typeface="Archivo"/>
                <a:sym typeface="Archivo"/>
              </a:rPr>
              <a:t>Se</a:t>
            </a:r>
            <a:r>
              <a:rPr lang="es" sz="1300" b="1">
                <a:solidFill>
                  <a:srgbClr val="434343"/>
                </a:solidFill>
                <a:latin typeface="Archivo"/>
                <a:ea typeface="Archivo"/>
                <a:cs typeface="Archivo"/>
                <a:sym typeface="Archivo"/>
              </a:rPr>
              <a:t> </a:t>
            </a:r>
            <a:r>
              <a:rPr lang="es" sz="1300" b="1">
                <a:solidFill>
                  <a:srgbClr val="70309F"/>
                </a:solidFill>
                <a:latin typeface="Archivo"/>
                <a:ea typeface="Archivo"/>
                <a:cs typeface="Archivo"/>
                <a:sym typeface="Archivo"/>
              </a:rPr>
              <a:t>incluyó</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en el apartado</a:t>
            </a:r>
            <a:r>
              <a:rPr lang="es" sz="1300">
                <a:solidFill>
                  <a:srgbClr val="382363"/>
                </a:solidFill>
                <a:latin typeface="Archivo"/>
                <a:ea typeface="Archivo"/>
                <a:cs typeface="Archivo"/>
                <a:sym typeface="Archivo"/>
              </a:rPr>
              <a:t> </a:t>
            </a:r>
            <a:r>
              <a:rPr lang="es" sz="1300" b="1" i="1">
                <a:solidFill>
                  <a:srgbClr val="70309F"/>
                </a:solidFill>
                <a:latin typeface="Archivo"/>
                <a:ea typeface="Archivo"/>
                <a:cs typeface="Archivo"/>
                <a:sym typeface="Archivo"/>
              </a:rPr>
              <a:t>¿Cómo se realiza la evaluación de las propuestas habilitadas?</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la nota sobre el desistimiento para un participante, de la siguiente manera: </a:t>
            </a:r>
            <a:endParaRPr sz="1300">
              <a:solidFill>
                <a:srgbClr val="434343"/>
              </a:solidFill>
              <a:latin typeface="Archivo"/>
              <a:ea typeface="Archivo"/>
              <a:cs typeface="Archivo"/>
              <a:sym typeface="Archivo"/>
            </a:endParaRPr>
          </a:p>
          <a:p>
            <a:pPr marL="0" lvl="0" indent="457200" algn="just" rtl="0">
              <a:lnSpc>
                <a:spcPct val="115000"/>
              </a:lnSpc>
              <a:spcBef>
                <a:spcPts val="600"/>
              </a:spcBef>
              <a:spcAft>
                <a:spcPts val="0"/>
              </a:spcAft>
              <a:buClr>
                <a:schemeClr val="dk1"/>
              </a:buClr>
              <a:buSzPts val="1100"/>
              <a:buFont typeface="Arial"/>
              <a:buNone/>
            </a:pPr>
            <a:r>
              <a:rPr lang="es" sz="1300" i="1">
                <a:solidFill>
                  <a:srgbClr val="434343"/>
                </a:solidFill>
                <a:latin typeface="Archivo"/>
                <a:ea typeface="Archivo"/>
                <a:cs typeface="Archivo"/>
                <a:sym typeface="Archivo"/>
              </a:rPr>
              <a:t>En caso de que algún</a:t>
            </a:r>
            <a:r>
              <a:rPr lang="es" sz="1300" i="1">
                <a:solidFill>
                  <a:srgbClr val="382363"/>
                </a:solidFill>
                <a:latin typeface="Archivo"/>
                <a:ea typeface="Archivo"/>
                <a:cs typeface="Archivo"/>
                <a:sym typeface="Archivo"/>
              </a:rPr>
              <a:t> </a:t>
            </a:r>
            <a:r>
              <a:rPr lang="es" sz="1300" b="1" i="1">
                <a:solidFill>
                  <a:srgbClr val="70309F"/>
                </a:solidFill>
                <a:latin typeface="Archivo"/>
                <a:ea typeface="Archivo"/>
                <a:cs typeface="Archivo"/>
                <a:sym typeface="Archivo"/>
              </a:rPr>
              <a:t>participante quiera desistir de la participación de su propuesta en alguna convocatoria durante el periodo de evaluación</a:t>
            </a:r>
            <a:r>
              <a:rPr lang="es" sz="1300" i="1">
                <a:solidFill>
                  <a:srgbClr val="70309F"/>
                </a:solidFill>
                <a:latin typeface="Archivo"/>
                <a:ea typeface="Archivo"/>
                <a:cs typeface="Archivo"/>
                <a:sym typeface="Archivo"/>
              </a:rPr>
              <a:t>,</a:t>
            </a:r>
            <a:r>
              <a:rPr lang="es" sz="1300" i="1">
                <a:solidFill>
                  <a:srgbClr val="382363"/>
                </a:solidFill>
                <a:latin typeface="Archivo"/>
                <a:ea typeface="Archivo"/>
                <a:cs typeface="Archivo"/>
                <a:sym typeface="Archivo"/>
              </a:rPr>
              <a:t> </a:t>
            </a:r>
            <a:r>
              <a:rPr lang="es" sz="1300" i="1">
                <a:solidFill>
                  <a:srgbClr val="434343"/>
                </a:solidFill>
                <a:latin typeface="Archivo"/>
                <a:ea typeface="Archivo"/>
                <a:cs typeface="Archivo"/>
                <a:sym typeface="Archivo"/>
              </a:rPr>
              <a:t>es decir, después de publicados los listados de propuestas habilitadas y no habilitadas, éste deberá remitir un correo electrónico a la entidad que oferta la convocatoria manifestando los motivos de la solicitud.</a:t>
            </a:r>
            <a:endParaRPr sz="1300" b="1" i="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382363"/>
              </a:solidFill>
              <a:latin typeface="Archivo"/>
              <a:ea typeface="Archivo"/>
              <a:cs typeface="Archivo"/>
              <a:sym typeface="Archivo"/>
            </a:endParaRPr>
          </a:p>
        </p:txBody>
      </p:sp>
      <p:sp>
        <p:nvSpPr>
          <p:cNvPr id="162" name="Google Shape;162;g1ed384dba52_4_50"/>
          <p:cNvSpPr txBox="1"/>
          <p:nvPr/>
        </p:nvSpPr>
        <p:spPr>
          <a:xfrm>
            <a:off x="5383400" y="1821225"/>
            <a:ext cx="3367800" cy="1799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600"/>
              </a:spcBef>
              <a:spcAft>
                <a:spcPts val="0"/>
              </a:spcAft>
              <a:buClr>
                <a:schemeClr val="dk1"/>
              </a:buClr>
              <a:buSzPts val="1100"/>
              <a:buFont typeface="Arial"/>
              <a:buNone/>
            </a:pPr>
            <a:r>
              <a:rPr lang="es" sz="1300">
                <a:solidFill>
                  <a:srgbClr val="434343"/>
                </a:solidFill>
                <a:latin typeface="Archivo"/>
                <a:ea typeface="Archivo"/>
                <a:cs typeface="Archivo"/>
                <a:sym typeface="Archivo"/>
              </a:rPr>
              <a:t>Se</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agr</a:t>
            </a:r>
            <a:r>
              <a:rPr lang="es" sz="1300" b="1">
                <a:solidFill>
                  <a:srgbClr val="70309F"/>
                </a:solidFill>
                <a:latin typeface="Archivo"/>
                <a:ea typeface="Archivo"/>
                <a:cs typeface="Archivo"/>
                <a:sym typeface="Archiv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ega</a:t>
            </a:r>
            <a:r>
              <a:rPr lang="es" sz="1300">
                <a:solidFill>
                  <a:srgbClr val="382363"/>
                </a:solidFill>
                <a:latin typeface="Archivo"/>
                <a:ea typeface="Archivo"/>
                <a:cs typeface="Archivo"/>
                <a:sym typeface="Archiv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s" sz="1300">
                <a:solidFill>
                  <a:srgbClr val="434343"/>
                </a:solidFill>
                <a:latin typeface="Archivo"/>
                <a:ea typeface="Archivo"/>
                <a:cs typeface="Archivo"/>
                <a:sym typeface="Archiv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un apartado sobre el</a:t>
            </a:r>
            <a:r>
              <a:rPr lang="es" sz="1300">
                <a:solidFill>
                  <a:srgbClr val="382363"/>
                </a:solidFill>
                <a:latin typeface="Archivo"/>
                <a:ea typeface="Archivo"/>
                <a:cs typeface="Archivo"/>
                <a:sym typeface="Archiv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r>
              <a:rPr lang="es" sz="1300" b="1">
                <a:solidFill>
                  <a:srgbClr val="70309F"/>
                </a:solidFill>
                <a:latin typeface="Archivo"/>
                <a:ea typeface="Archivo"/>
                <a:cs typeface="Archivo"/>
                <a:sym typeface="Archiv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proceso de revisión, adjudicación y cargu</a:t>
            </a:r>
            <a:r>
              <a:rPr lang="es" sz="1300" b="1">
                <a:solidFill>
                  <a:srgbClr val="70309F"/>
                </a:solidFill>
                <a:latin typeface="Archivo"/>
                <a:ea typeface="Archivo"/>
                <a:cs typeface="Archivo"/>
                <a:sym typeface="Archivo"/>
              </a:rPr>
              <a:t>e al PULEP</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de las propuestas ganadoras de las convocatorias con recursos de la contribución parafiscal cultural de los espectáculos públicos de las artes escénicas</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(recursos LEP).</a:t>
            </a:r>
            <a:endParaRPr sz="1300" b="1">
              <a:solidFill>
                <a:srgbClr val="70309F"/>
              </a:solidFill>
              <a:latin typeface="Archivo"/>
              <a:ea typeface="Archivo"/>
              <a:cs typeface="Archivo"/>
              <a:sym typeface="Archivo"/>
            </a:endParaRPr>
          </a:p>
          <a:p>
            <a:pPr marL="0" lvl="0" indent="0" algn="l" rtl="0">
              <a:spcBef>
                <a:spcPts val="0"/>
              </a:spcBef>
              <a:spcAft>
                <a:spcPts val="0"/>
              </a:spcAft>
              <a:buNone/>
            </a:pPr>
            <a:endParaRPr sz="1300">
              <a:solidFill>
                <a:srgbClr val="382363"/>
              </a:solidFill>
              <a:latin typeface="Archivo"/>
              <a:ea typeface="Archivo"/>
              <a:cs typeface="Archivo"/>
              <a:sym typeface="Archivo"/>
            </a:endParaRPr>
          </a:p>
        </p:txBody>
      </p:sp>
      <p:grpSp>
        <p:nvGrpSpPr>
          <p:cNvPr id="163" name="Google Shape;163;g1ed384dba52_4_50"/>
          <p:cNvGrpSpPr/>
          <p:nvPr/>
        </p:nvGrpSpPr>
        <p:grpSpPr>
          <a:xfrm rot="10800000">
            <a:off x="8213727" y="1512811"/>
            <a:ext cx="930283" cy="167191"/>
            <a:chOff x="253527" y="2054761"/>
            <a:chExt cx="930283" cy="167191"/>
          </a:xfrm>
        </p:grpSpPr>
        <p:sp>
          <p:nvSpPr>
            <p:cNvPr id="164" name="Google Shape;164;g1ed384dba52_4_50"/>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65" name="Google Shape;165;g1ed384dba52_4_50"/>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66" name="Google Shape;166;g1ed384dba52_4_50"/>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67" name="Google Shape;167;g1ed384dba52_4_50"/>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68" name="Google Shape;168;g1ed384dba52_4_50"/>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69" name="Google Shape;169;g1ed384dba52_4_50"/>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0" name="Google Shape;170;g1ed384dba52_4_50"/>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1" name="Google Shape;171;g1ed384dba52_4_50"/>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2" name="Google Shape;172;g1ed384dba52_4_50"/>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3" name="Google Shape;173;g1ed384dba52_4_50"/>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4" name="Google Shape;174;g1ed384dba52_4_50"/>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175" name="Google Shape;175;g1ed384dba52_4_50"/>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176" name="Google Shape;176;g1ed384dba52_4_50"/>
          <p:cNvSpPr txBox="1"/>
          <p:nvPr/>
        </p:nvSpPr>
        <p:spPr>
          <a:xfrm>
            <a:off x="4095025" y="502450"/>
            <a:ext cx="4495200" cy="75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382363"/>
                </a:solidFill>
                <a:latin typeface="Archivo SemiBold"/>
                <a:ea typeface="Archivo SemiBold"/>
                <a:cs typeface="Archivo SemiBold"/>
                <a:sym typeface="Archivo SemiBold"/>
              </a:rPr>
              <a:t>Para el 2024 se ajusta el documento de acuerdo con los cambios transversales sugeridos por las entidades del sector</a:t>
            </a:r>
            <a:endParaRPr>
              <a:solidFill>
                <a:srgbClr val="382363"/>
              </a:solidFill>
              <a:latin typeface="Archivo SemiBold"/>
              <a:ea typeface="Archivo SemiBold"/>
              <a:cs typeface="Archivo SemiBold"/>
              <a:sym typeface="Archivo SemiBold"/>
            </a:endParaRPr>
          </a:p>
        </p:txBody>
      </p:sp>
      <p:grpSp>
        <p:nvGrpSpPr>
          <p:cNvPr id="177" name="Google Shape;177;g1ed384dba52_4_50"/>
          <p:cNvGrpSpPr/>
          <p:nvPr/>
        </p:nvGrpSpPr>
        <p:grpSpPr>
          <a:xfrm>
            <a:off x="-10" y="650779"/>
            <a:ext cx="421558" cy="299748"/>
            <a:chOff x="3168424" y="1103458"/>
            <a:chExt cx="421558" cy="299748"/>
          </a:xfrm>
        </p:grpSpPr>
        <p:sp>
          <p:nvSpPr>
            <p:cNvPr id="178" name="Google Shape;178;g1ed384dba52_4_50"/>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79" name="Google Shape;179;g1ed384dba52_4_50"/>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0" name="Google Shape;180;g1ed384dba52_4_50"/>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1" name="Google Shape;181;g1ed384dba52_4_50"/>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2" name="Google Shape;182;g1ed384dba52_4_50"/>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3" name="Google Shape;183;g1ed384dba52_4_50"/>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4" name="Google Shape;184;g1ed384dba52_4_50"/>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5" name="Google Shape;185;g1ed384dba52_4_50"/>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6" name="Google Shape;186;g1ed384dba52_4_50"/>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7" name="Google Shape;187;g1ed384dba52_4_50"/>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8" name="Google Shape;188;g1ed384dba52_4_50"/>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189" name="Google Shape;189;g1ed384dba52_4_50"/>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pic>
        <p:nvPicPr>
          <p:cNvPr id="190" name="Google Shape;190;g1ed384dba52_4_50"/>
          <p:cNvPicPr preferRelativeResize="0"/>
          <p:nvPr/>
        </p:nvPicPr>
        <p:blipFill>
          <a:blip r:embed="rId3">
            <a:alphaModFix/>
          </a:blip>
          <a:stretch>
            <a:fillRect/>
          </a:stretch>
        </p:blipFill>
        <p:spPr>
          <a:xfrm>
            <a:off x="421552" y="1954650"/>
            <a:ext cx="266250" cy="266280"/>
          </a:xfrm>
          <a:prstGeom prst="rect">
            <a:avLst/>
          </a:prstGeom>
          <a:noFill/>
          <a:ln>
            <a:noFill/>
          </a:ln>
        </p:spPr>
      </p:pic>
      <p:pic>
        <p:nvPicPr>
          <p:cNvPr id="191" name="Google Shape;191;g1ed384dba52_4_50"/>
          <p:cNvPicPr preferRelativeResize="0"/>
          <p:nvPr/>
        </p:nvPicPr>
        <p:blipFill>
          <a:blip r:embed="rId3">
            <a:alphaModFix/>
          </a:blip>
          <a:stretch>
            <a:fillRect/>
          </a:stretch>
        </p:blipFill>
        <p:spPr>
          <a:xfrm>
            <a:off x="5117152" y="1954650"/>
            <a:ext cx="266250" cy="266280"/>
          </a:xfrm>
          <a:prstGeom prst="rect">
            <a:avLst/>
          </a:prstGeom>
          <a:noFill/>
          <a:ln>
            <a:noFill/>
          </a:ln>
        </p:spPr>
      </p:pic>
      <p:sp>
        <p:nvSpPr>
          <p:cNvPr id="192" name="Google Shape;192;g1ed384dba52_4_50"/>
          <p:cNvSpPr txBox="1"/>
          <p:nvPr/>
        </p:nvSpPr>
        <p:spPr>
          <a:xfrm>
            <a:off x="5383400" y="3749700"/>
            <a:ext cx="3367800" cy="985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incluye en el  documento para la inscripción, lo relacionado con el requisito del certificado del </a:t>
            </a:r>
            <a:r>
              <a:rPr lang="es" sz="1300" b="1">
                <a:solidFill>
                  <a:srgbClr val="70309F"/>
                </a:solidFill>
                <a:latin typeface="Archivo"/>
                <a:ea typeface="Archivo"/>
                <a:cs typeface="Archivo"/>
                <a:sym typeface="Archivo"/>
              </a:rPr>
              <a:t>Registro Único de Agentes Culturales - Soy Cultura</a:t>
            </a:r>
            <a:endParaRPr/>
          </a:p>
        </p:txBody>
      </p:sp>
      <p:pic>
        <p:nvPicPr>
          <p:cNvPr id="193" name="Google Shape;193;g1ed384dba52_4_50"/>
          <p:cNvPicPr preferRelativeResize="0"/>
          <p:nvPr/>
        </p:nvPicPr>
        <p:blipFill>
          <a:blip r:embed="rId3">
            <a:alphaModFix/>
          </a:blip>
          <a:stretch>
            <a:fillRect/>
          </a:stretch>
        </p:blipFill>
        <p:spPr>
          <a:xfrm>
            <a:off x="5117152" y="3870875"/>
            <a:ext cx="266250" cy="2662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197"/>
        <p:cNvGrpSpPr/>
        <p:nvPr/>
      </p:nvGrpSpPr>
      <p:grpSpPr>
        <a:xfrm>
          <a:off x="0" y="0"/>
          <a:ext cx="0" cy="0"/>
          <a:chOff x="0" y="0"/>
          <a:chExt cx="0" cy="0"/>
        </a:xfrm>
      </p:grpSpPr>
      <p:sp>
        <p:nvSpPr>
          <p:cNvPr id="198" name="Google Shape;198;g1ed384dba52_4_92"/>
          <p:cNvSpPr txBox="1"/>
          <p:nvPr/>
        </p:nvSpPr>
        <p:spPr>
          <a:xfrm>
            <a:off x="701800" y="1724800"/>
            <a:ext cx="7770600" cy="2940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s" sz="1300">
                <a:solidFill>
                  <a:srgbClr val="434343"/>
                </a:solidFill>
                <a:latin typeface="Archivo"/>
                <a:ea typeface="Archivo"/>
                <a:cs typeface="Archivo"/>
                <a:sym typeface="Archivo"/>
              </a:rPr>
              <a:t>Si fuiste seleccionada como ganadora o ganador de una convocatoria del </a:t>
            </a:r>
            <a:r>
              <a:rPr lang="es" sz="1300" b="1">
                <a:solidFill>
                  <a:srgbClr val="70309F"/>
                </a:solidFill>
                <a:latin typeface="Archivo"/>
                <a:ea typeface="Archivo"/>
                <a:cs typeface="Archivo"/>
                <a:sym typeface="Archivo"/>
              </a:rPr>
              <a:t>PDE</a:t>
            </a:r>
            <a:r>
              <a:rPr lang="es" sz="1300">
                <a:solidFill>
                  <a:srgbClr val="70309F"/>
                </a:solidFill>
                <a:latin typeface="Archivo"/>
                <a:ea typeface="Archivo"/>
                <a:cs typeface="Archivo"/>
                <a:sym typeface="Archivo"/>
              </a:rPr>
              <a:t>,</a:t>
            </a:r>
            <a:r>
              <a:rPr lang="es" sz="1300">
                <a:solidFill>
                  <a:srgbClr val="434343"/>
                </a:solidFill>
                <a:latin typeface="Archivo"/>
                <a:ea typeface="Archivo"/>
                <a:cs typeface="Archivo"/>
                <a:sym typeface="Archivo"/>
              </a:rPr>
              <a:t> la entidad que la ofertó te enviará un correo electrónico certificado de notificación al correo que nos has autorizado para darte este tipo de información. Así las cosas, tendrás </a:t>
            </a:r>
            <a:r>
              <a:rPr lang="es" sz="1300" b="1">
                <a:solidFill>
                  <a:srgbClr val="70309F"/>
                </a:solidFill>
                <a:latin typeface="Archivo"/>
                <a:ea typeface="Archivo"/>
                <a:cs typeface="Archivo"/>
                <a:sym typeface="Archivo"/>
              </a:rPr>
              <a:t>cinco (5) días hábiles,</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contados a partir de la fecha y </a:t>
            </a:r>
            <a:r>
              <a:rPr lang="es" sz="1300" b="1">
                <a:solidFill>
                  <a:srgbClr val="70309F"/>
                </a:solidFill>
                <a:latin typeface="Archivo"/>
                <a:ea typeface="Archivo"/>
                <a:cs typeface="Archivo"/>
                <a:sym typeface="Archivo"/>
              </a:rPr>
              <a:t>hora</a:t>
            </a:r>
            <a:r>
              <a:rPr lang="es" sz="1300">
                <a:solidFill>
                  <a:srgbClr val="382363"/>
                </a:solidFill>
                <a:latin typeface="Archivo"/>
                <a:ea typeface="Archivo"/>
                <a:cs typeface="Archivo"/>
                <a:sym typeface="Archivo"/>
              </a:rPr>
              <a:t> </a:t>
            </a:r>
            <a:r>
              <a:rPr lang="es" sz="1300">
                <a:solidFill>
                  <a:srgbClr val="434343"/>
                </a:solidFill>
                <a:latin typeface="Archivo"/>
                <a:ea typeface="Archivo"/>
                <a:cs typeface="Archivo"/>
                <a:sym typeface="Archivo"/>
              </a:rPr>
              <a:t>en que</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accedes</a:t>
            </a:r>
            <a:r>
              <a:rPr lang="es" sz="1300">
                <a:solidFill>
                  <a:srgbClr val="70309F"/>
                </a:solidFill>
                <a:latin typeface="Archivo"/>
                <a:ea typeface="Archivo"/>
                <a:cs typeface="Archivo"/>
                <a:sym typeface="Archivo"/>
              </a:rPr>
              <a:t> </a:t>
            </a:r>
            <a:r>
              <a:rPr lang="es" sz="1300">
                <a:solidFill>
                  <a:srgbClr val="434343"/>
                </a:solidFill>
                <a:latin typeface="Archivo"/>
                <a:ea typeface="Archivo"/>
                <a:cs typeface="Archivo"/>
                <a:sym typeface="Archivo"/>
              </a:rPr>
              <a:t>a la información que te hemos enviado, para dar respuesta a este correo, manifestando la aceptación o no del estímulo de forma expresa.</a:t>
            </a:r>
            <a:endParaRPr sz="1300">
              <a:solidFill>
                <a:srgbClr val="434343"/>
              </a:solidFill>
              <a:latin typeface="Archivo"/>
              <a:ea typeface="Archivo"/>
              <a:cs typeface="Archivo"/>
              <a:sym typeface="Archivo"/>
            </a:endParaRPr>
          </a:p>
          <a:p>
            <a:pPr marL="0" lvl="0" indent="0" algn="just" rtl="0">
              <a:lnSpc>
                <a:spcPct val="115000"/>
              </a:lnSpc>
              <a:spcBef>
                <a:spcPts val="800"/>
              </a:spcBef>
              <a:spcAft>
                <a:spcPts val="0"/>
              </a:spcAft>
              <a:buNone/>
            </a:pPr>
            <a:r>
              <a:rPr lang="es" sz="1300">
                <a:solidFill>
                  <a:srgbClr val="434343"/>
                </a:solidFill>
                <a:latin typeface="Archivo"/>
                <a:ea typeface="Archivo"/>
                <a:cs typeface="Archivo"/>
                <a:sym typeface="Archivo"/>
              </a:rPr>
              <a:t>Si pasados cinco (5) días hábiles, no revisas tu correo y no recibimos la aceptación o no del estímulo, te enviaremos nuevamente un correo electrónico certificado con la siguiente información: i)  fecha, ii) fecha del acto que se está notificando iii) autoridad que lo expidió, iv) recursos que legalmente proceden, v) autoridades ante quienes deben interponerse, y vi) plazos respectivos para interponer los recursos.</a:t>
            </a:r>
            <a:endParaRPr sz="1300">
              <a:solidFill>
                <a:srgbClr val="434343"/>
              </a:solidFill>
              <a:latin typeface="Archivo"/>
              <a:ea typeface="Archivo"/>
              <a:cs typeface="Archivo"/>
              <a:sym typeface="Archivo"/>
            </a:endParaRPr>
          </a:p>
          <a:p>
            <a:pPr marL="0" lvl="0" indent="0" algn="just" rtl="0">
              <a:lnSpc>
                <a:spcPct val="115000"/>
              </a:lnSpc>
              <a:spcBef>
                <a:spcPts val="800"/>
              </a:spcBef>
              <a:spcAft>
                <a:spcPts val="0"/>
              </a:spcAft>
              <a:buNone/>
            </a:pPr>
            <a:r>
              <a:rPr lang="es" sz="1300">
                <a:solidFill>
                  <a:srgbClr val="434343"/>
                </a:solidFill>
                <a:latin typeface="Archivo"/>
                <a:ea typeface="Archivo"/>
                <a:cs typeface="Archivo"/>
                <a:sym typeface="Archivo"/>
              </a:rPr>
              <a:t>Te debemos advertir que la notificación se considerará realizada al finalizar el día siguiente al del envío del segundo correo electrónico que te hemos remitido, con la información anteriormente relacionada.</a:t>
            </a:r>
            <a:endParaRPr sz="1300">
              <a:solidFill>
                <a:srgbClr val="434343"/>
              </a:solidFill>
              <a:latin typeface="Archivo"/>
              <a:ea typeface="Archivo"/>
              <a:cs typeface="Archivo"/>
              <a:sym typeface="Archivo"/>
            </a:endParaRPr>
          </a:p>
          <a:p>
            <a:pPr marL="0" lvl="0" indent="0" algn="l" rtl="0">
              <a:spcBef>
                <a:spcPts val="800"/>
              </a:spcBef>
              <a:spcAft>
                <a:spcPts val="0"/>
              </a:spcAft>
              <a:buNone/>
            </a:pPr>
            <a:endParaRPr sz="1300">
              <a:solidFill>
                <a:srgbClr val="382363"/>
              </a:solidFill>
              <a:latin typeface="Archivo"/>
              <a:ea typeface="Archivo"/>
              <a:cs typeface="Archivo"/>
              <a:sym typeface="Archivo"/>
            </a:endParaRPr>
          </a:p>
          <a:p>
            <a:pPr marL="0" lvl="0" indent="0" algn="l" rtl="0">
              <a:spcBef>
                <a:spcPts val="0"/>
              </a:spcBef>
              <a:spcAft>
                <a:spcPts val="0"/>
              </a:spcAft>
              <a:buNone/>
            </a:pPr>
            <a:endParaRPr sz="1300">
              <a:solidFill>
                <a:srgbClr val="382363"/>
              </a:solidFill>
              <a:latin typeface="Archivo"/>
              <a:ea typeface="Archivo"/>
              <a:cs typeface="Archivo"/>
              <a:sym typeface="Archivo"/>
            </a:endParaRPr>
          </a:p>
        </p:txBody>
      </p:sp>
      <p:grpSp>
        <p:nvGrpSpPr>
          <p:cNvPr id="199" name="Google Shape;199;g1ed384dba52_4_92"/>
          <p:cNvGrpSpPr/>
          <p:nvPr/>
        </p:nvGrpSpPr>
        <p:grpSpPr>
          <a:xfrm rot="10800000">
            <a:off x="7474702" y="1432861"/>
            <a:ext cx="930283" cy="167191"/>
            <a:chOff x="253527" y="2054761"/>
            <a:chExt cx="930283" cy="167191"/>
          </a:xfrm>
        </p:grpSpPr>
        <p:sp>
          <p:nvSpPr>
            <p:cNvPr id="200" name="Google Shape;200;g1ed384dba52_4_92"/>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1" name="Google Shape;201;g1ed384dba52_4_92"/>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2" name="Google Shape;202;g1ed384dba52_4_92"/>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3" name="Google Shape;203;g1ed384dba52_4_92"/>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4" name="Google Shape;204;g1ed384dba52_4_92"/>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5" name="Google Shape;205;g1ed384dba52_4_92"/>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6" name="Google Shape;206;g1ed384dba52_4_92"/>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7" name="Google Shape;207;g1ed384dba52_4_92"/>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8" name="Google Shape;208;g1ed384dba52_4_92"/>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09" name="Google Shape;209;g1ed384dba52_4_92"/>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10" name="Google Shape;210;g1ed384dba52_4_92"/>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11" name="Google Shape;211;g1ed384dba52_4_92"/>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212" name="Google Shape;212;g1ed384dba52_4_92"/>
          <p:cNvSpPr txBox="1"/>
          <p:nvPr/>
        </p:nvSpPr>
        <p:spPr>
          <a:xfrm>
            <a:off x="1404775" y="616025"/>
            <a:ext cx="7067700" cy="883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400" b="1">
                <a:solidFill>
                  <a:srgbClr val="382363"/>
                </a:solidFill>
                <a:latin typeface="Be Vietnam Pro"/>
                <a:ea typeface="Be Vietnam Pro"/>
                <a:cs typeface="Be Vietnam Pro"/>
                <a:sym typeface="Be Vietnam Pro"/>
              </a:rPr>
              <a:t>7.1 ¿Cómo debes aceptar el estímulo?</a:t>
            </a:r>
            <a:endParaRPr sz="1600">
              <a:solidFill>
                <a:srgbClr val="382363"/>
              </a:solidFill>
              <a:latin typeface="Archivo SemiBold"/>
              <a:ea typeface="Archivo SemiBold"/>
              <a:cs typeface="Archivo SemiBold"/>
              <a:sym typeface="Archivo SemiBold"/>
            </a:endParaRPr>
          </a:p>
        </p:txBody>
      </p:sp>
      <p:grpSp>
        <p:nvGrpSpPr>
          <p:cNvPr id="213" name="Google Shape;213;g1ed384dba52_4_92"/>
          <p:cNvGrpSpPr/>
          <p:nvPr/>
        </p:nvGrpSpPr>
        <p:grpSpPr>
          <a:xfrm>
            <a:off x="-10" y="215504"/>
            <a:ext cx="421558" cy="299748"/>
            <a:chOff x="3168424" y="1103458"/>
            <a:chExt cx="421558" cy="299748"/>
          </a:xfrm>
        </p:grpSpPr>
        <p:sp>
          <p:nvSpPr>
            <p:cNvPr id="214" name="Google Shape;214;g1ed384dba52_4_92"/>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15" name="Google Shape;215;g1ed384dba52_4_92"/>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16" name="Google Shape;216;g1ed384dba52_4_92"/>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17" name="Google Shape;217;g1ed384dba52_4_92"/>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18" name="Google Shape;218;g1ed384dba52_4_92"/>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19" name="Google Shape;219;g1ed384dba52_4_92"/>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0" name="Google Shape;220;g1ed384dba52_4_92"/>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1" name="Google Shape;221;g1ed384dba52_4_92"/>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2" name="Google Shape;222;g1ed384dba52_4_92"/>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3" name="Google Shape;223;g1ed384dba52_4_92"/>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4" name="Google Shape;224;g1ed384dba52_4_92"/>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25" name="Google Shape;225;g1ed384dba52_4_92"/>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229"/>
        <p:cNvGrpSpPr/>
        <p:nvPr/>
      </p:nvGrpSpPr>
      <p:grpSpPr>
        <a:xfrm>
          <a:off x="0" y="0"/>
          <a:ext cx="0" cy="0"/>
          <a:chOff x="0" y="0"/>
          <a:chExt cx="0" cy="0"/>
        </a:xfrm>
      </p:grpSpPr>
      <p:grpSp>
        <p:nvGrpSpPr>
          <p:cNvPr id="230" name="Google Shape;230;g1ed384dba52_4_134"/>
          <p:cNvGrpSpPr/>
          <p:nvPr/>
        </p:nvGrpSpPr>
        <p:grpSpPr>
          <a:xfrm>
            <a:off x="2" y="1719886"/>
            <a:ext cx="930283" cy="167191"/>
            <a:chOff x="253527" y="2054761"/>
            <a:chExt cx="930283" cy="167191"/>
          </a:xfrm>
        </p:grpSpPr>
        <p:sp>
          <p:nvSpPr>
            <p:cNvPr id="231" name="Google Shape;231;g1ed384dba52_4_134"/>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2" name="Google Shape;232;g1ed384dba52_4_134"/>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3" name="Google Shape;233;g1ed384dba52_4_134"/>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4" name="Google Shape;234;g1ed384dba52_4_134"/>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5" name="Google Shape;235;g1ed384dba52_4_134"/>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6" name="Google Shape;236;g1ed384dba52_4_134"/>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7" name="Google Shape;237;g1ed384dba52_4_134"/>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8" name="Google Shape;238;g1ed384dba52_4_134"/>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39" name="Google Shape;239;g1ed384dba52_4_134"/>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40" name="Google Shape;240;g1ed384dba52_4_134"/>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41" name="Google Shape;241;g1ed384dba52_4_134"/>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42" name="Google Shape;242;g1ed384dba52_4_134"/>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243" name="Google Shape;243;g1ed384dba52_4_134"/>
          <p:cNvSpPr txBox="1"/>
          <p:nvPr/>
        </p:nvSpPr>
        <p:spPr>
          <a:xfrm>
            <a:off x="763450" y="386200"/>
            <a:ext cx="2960400" cy="11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382363"/>
                </a:solidFill>
                <a:latin typeface="Be Vietnam Pro"/>
                <a:ea typeface="Be Vietnam Pro"/>
                <a:cs typeface="Be Vietnam Pro"/>
                <a:sym typeface="Be Vietnam Pro"/>
              </a:rPr>
              <a:t>7.7 ¿En qué caso se declara un incumplimiento?</a:t>
            </a:r>
            <a:endParaRPr sz="1600">
              <a:solidFill>
                <a:srgbClr val="382363"/>
              </a:solidFill>
              <a:latin typeface="Archivo SemiBold"/>
              <a:ea typeface="Archivo SemiBold"/>
              <a:cs typeface="Archivo SemiBold"/>
              <a:sym typeface="Archivo SemiBold"/>
            </a:endParaRPr>
          </a:p>
        </p:txBody>
      </p:sp>
      <p:grpSp>
        <p:nvGrpSpPr>
          <p:cNvPr id="244" name="Google Shape;244;g1ed384dba52_4_134"/>
          <p:cNvGrpSpPr/>
          <p:nvPr/>
        </p:nvGrpSpPr>
        <p:grpSpPr>
          <a:xfrm>
            <a:off x="8722440" y="3751104"/>
            <a:ext cx="421558" cy="299748"/>
            <a:chOff x="3168424" y="1103458"/>
            <a:chExt cx="421558" cy="299748"/>
          </a:xfrm>
        </p:grpSpPr>
        <p:sp>
          <p:nvSpPr>
            <p:cNvPr id="245" name="Google Shape;245;g1ed384dba52_4_134"/>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46" name="Google Shape;246;g1ed384dba52_4_134"/>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47" name="Google Shape;247;g1ed384dba52_4_134"/>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48" name="Google Shape;248;g1ed384dba52_4_134"/>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49" name="Google Shape;249;g1ed384dba52_4_134"/>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0" name="Google Shape;250;g1ed384dba52_4_134"/>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1" name="Google Shape;251;g1ed384dba52_4_134"/>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2" name="Google Shape;252;g1ed384dba52_4_134"/>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3" name="Google Shape;253;g1ed384dba52_4_134"/>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4" name="Google Shape;254;g1ed384dba52_4_134"/>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5" name="Google Shape;255;g1ed384dba52_4_134"/>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56" name="Google Shape;256;g1ed384dba52_4_134"/>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82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
        <p:nvSpPr>
          <p:cNvPr id="257" name="Google Shape;257;g1ed384dba52_4_134"/>
          <p:cNvSpPr txBox="1"/>
          <p:nvPr/>
        </p:nvSpPr>
        <p:spPr>
          <a:xfrm>
            <a:off x="667450" y="1921650"/>
            <a:ext cx="3000000" cy="2455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600"/>
              </a:spcBef>
              <a:spcAft>
                <a:spcPts val="0"/>
              </a:spcAft>
              <a:buNone/>
            </a:pPr>
            <a:r>
              <a:rPr lang="es" sz="1300">
                <a:solidFill>
                  <a:srgbClr val="434343"/>
                </a:solidFill>
                <a:latin typeface="Archivo"/>
                <a:ea typeface="Archivo"/>
                <a:cs typeface="Archivo"/>
                <a:sym typeface="Archivo"/>
              </a:rPr>
              <a:t>Si se presume que como ganadora o ganador</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incumples</a:t>
            </a:r>
            <a:r>
              <a:rPr lang="es" sz="1300" b="1">
                <a:solidFill>
                  <a:srgbClr val="CF3439"/>
                </a:solidFill>
                <a:latin typeface="Archivo"/>
                <a:ea typeface="Archivo"/>
                <a:cs typeface="Archivo"/>
                <a:sym typeface="Archivo"/>
              </a:rPr>
              <a:t> </a:t>
            </a:r>
            <a:r>
              <a:rPr lang="es" sz="1300">
                <a:solidFill>
                  <a:srgbClr val="434343"/>
                </a:solidFill>
                <a:latin typeface="Archivo"/>
                <a:ea typeface="Archivo"/>
                <a:cs typeface="Archivo"/>
                <a:sym typeface="Archivo"/>
              </a:rPr>
              <a:t>con la propuesta aprobada por el jurado, con alguno de los deberes estipulados en el presente documento, o con las condiciones específicas de participación de la convocatoria de la que fuiste ganadora o ganador, la entidad que otorgó el estímulo te requerirá para que des las explicaciones pertinentes. </a:t>
            </a:r>
            <a:endParaRPr sz="1300">
              <a:solidFill>
                <a:srgbClr val="434343"/>
              </a:solidFill>
              <a:latin typeface="Archivo"/>
              <a:ea typeface="Archivo"/>
              <a:cs typeface="Archivo"/>
              <a:sym typeface="Archivo"/>
            </a:endParaRPr>
          </a:p>
        </p:txBody>
      </p:sp>
      <p:sp>
        <p:nvSpPr>
          <p:cNvPr id="258" name="Google Shape;258;g1ed384dba52_4_134"/>
          <p:cNvSpPr txBox="1"/>
          <p:nvPr/>
        </p:nvSpPr>
        <p:spPr>
          <a:xfrm>
            <a:off x="3915225" y="3181350"/>
            <a:ext cx="4668600" cy="1196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600"/>
              </a:spcBef>
              <a:spcAft>
                <a:spcPts val="0"/>
              </a:spcAft>
              <a:buNone/>
            </a:pPr>
            <a:r>
              <a:rPr lang="es" sz="1300">
                <a:solidFill>
                  <a:srgbClr val="434343"/>
                </a:solidFill>
                <a:latin typeface="Archivo"/>
                <a:ea typeface="Archivo"/>
                <a:cs typeface="Archivo"/>
                <a:sym typeface="Archivo"/>
              </a:rPr>
              <a:t>De no atender este requerimiento o no cumplir los compromisos acordados, la entidad adelantará el procedimiento correspondiente en el marco legal, garantizando tu derecho a la defensa y al debido proceso</a:t>
            </a:r>
            <a:r>
              <a:rPr lang="es" sz="1300" b="1">
                <a:solidFill>
                  <a:srgbClr val="434343"/>
                </a:solidFill>
                <a:latin typeface="Archivo"/>
                <a:ea typeface="Archivo"/>
                <a:cs typeface="Archivo"/>
                <a:sym typeface="Archivo"/>
              </a:rPr>
              <a:t>, </a:t>
            </a:r>
            <a:r>
              <a:rPr lang="es" sz="1300" b="1">
                <a:solidFill>
                  <a:srgbClr val="70309F"/>
                </a:solidFill>
                <a:latin typeface="Archivo"/>
                <a:ea typeface="Archivo"/>
                <a:cs typeface="Archivo"/>
                <a:sym typeface="Archivo"/>
              </a:rPr>
              <a:t>con la participación de la compañía aseguradora que haya otorgado la póliza de disposiciones legales. </a:t>
            </a:r>
            <a:endParaRPr sz="1300" b="1">
              <a:solidFill>
                <a:srgbClr val="70309F"/>
              </a:solidFill>
              <a:latin typeface="Archivo"/>
              <a:ea typeface="Archivo"/>
              <a:cs typeface="Archivo"/>
              <a:sym typeface="Archivo"/>
            </a:endParaRPr>
          </a:p>
        </p:txBody>
      </p:sp>
      <p:pic>
        <p:nvPicPr>
          <p:cNvPr id="259" name="Google Shape;259;g1ed384dba52_4_134"/>
          <p:cNvPicPr preferRelativeResize="0"/>
          <p:nvPr/>
        </p:nvPicPr>
        <p:blipFill>
          <a:blip r:embed="rId3">
            <a:alphaModFix/>
          </a:blip>
          <a:stretch>
            <a:fillRect/>
          </a:stretch>
        </p:blipFill>
        <p:spPr>
          <a:xfrm>
            <a:off x="4052075" y="310000"/>
            <a:ext cx="4394898" cy="2929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C">
            <a:alpha val="52530"/>
          </a:srgbClr>
        </a:solidFill>
        <a:effectLst/>
      </p:bgPr>
    </p:bg>
    <p:spTree>
      <p:nvGrpSpPr>
        <p:cNvPr id="1" name="Shape 263"/>
        <p:cNvGrpSpPr/>
        <p:nvPr/>
      </p:nvGrpSpPr>
      <p:grpSpPr>
        <a:xfrm>
          <a:off x="0" y="0"/>
          <a:ext cx="0" cy="0"/>
          <a:chOff x="0" y="0"/>
          <a:chExt cx="0" cy="0"/>
        </a:xfrm>
      </p:grpSpPr>
      <p:sp>
        <p:nvSpPr>
          <p:cNvPr id="264" name="Google Shape;264;g1ed384dba52_0_168"/>
          <p:cNvSpPr txBox="1"/>
          <p:nvPr/>
        </p:nvSpPr>
        <p:spPr>
          <a:xfrm>
            <a:off x="4044600" y="473250"/>
            <a:ext cx="4456800" cy="3510300"/>
          </a:xfrm>
          <a:prstGeom prst="rect">
            <a:avLst/>
          </a:prstGeom>
          <a:noFill/>
          <a:ln>
            <a:noFill/>
          </a:ln>
        </p:spPr>
        <p:txBody>
          <a:bodyPr spcFirstLastPara="1" wrap="square" lIns="91425" tIns="91425" rIns="91425" bIns="91425" anchor="b" anchorCtr="0">
            <a:noAutofit/>
          </a:bodyPr>
          <a:lstStyle/>
          <a:p>
            <a:pPr marL="0" lvl="0" indent="0" algn="l" rtl="0">
              <a:spcBef>
                <a:spcPts val="100"/>
              </a:spcBef>
              <a:spcAft>
                <a:spcPts val="0"/>
              </a:spcAft>
              <a:buNone/>
            </a:pPr>
            <a:r>
              <a:rPr lang="es" sz="3400" b="1">
                <a:solidFill>
                  <a:srgbClr val="382263"/>
                </a:solidFill>
                <a:latin typeface="Be Vietnam Pro"/>
                <a:ea typeface="Be Vietnam Pro"/>
                <a:cs typeface="Be Vietnam Pro"/>
                <a:sym typeface="Be Vietnam Pro"/>
              </a:rPr>
              <a:t>Condiciones del Banco de Personas Expertas para el Sector Cultura</a:t>
            </a:r>
            <a:endParaRPr sz="3400" b="1">
              <a:solidFill>
                <a:srgbClr val="382263"/>
              </a:solidFill>
              <a:latin typeface="Be Vietnam Pro"/>
              <a:ea typeface="Be Vietnam Pro"/>
              <a:cs typeface="Be Vietnam Pro"/>
              <a:sym typeface="Be Vietnam Pro"/>
            </a:endParaRPr>
          </a:p>
          <a:p>
            <a:pPr marL="0" lvl="0" indent="0" algn="l" rtl="0">
              <a:spcBef>
                <a:spcPts val="100"/>
              </a:spcBef>
              <a:spcAft>
                <a:spcPts val="100"/>
              </a:spcAft>
              <a:buNone/>
            </a:pPr>
            <a:r>
              <a:rPr lang="es" sz="4000" b="1">
                <a:solidFill>
                  <a:srgbClr val="70309F"/>
                </a:solidFill>
                <a:latin typeface="Be Vietnam Pro"/>
                <a:ea typeface="Be Vietnam Pro"/>
                <a:cs typeface="Be Vietnam Pro"/>
                <a:sym typeface="Be Vietnam Pro"/>
              </a:rPr>
              <a:t>2024 </a:t>
            </a:r>
            <a:endParaRPr sz="4000" b="1">
              <a:solidFill>
                <a:srgbClr val="70309F"/>
              </a:solidFill>
              <a:latin typeface="Be Vietnam Pro"/>
              <a:ea typeface="Be Vietnam Pro"/>
              <a:cs typeface="Be Vietnam Pro"/>
              <a:sym typeface="Be Vietnam Pro"/>
            </a:endParaRPr>
          </a:p>
        </p:txBody>
      </p:sp>
      <p:grpSp>
        <p:nvGrpSpPr>
          <p:cNvPr id="265" name="Google Shape;265;g1ed384dba52_0_168"/>
          <p:cNvGrpSpPr/>
          <p:nvPr/>
        </p:nvGrpSpPr>
        <p:grpSpPr>
          <a:xfrm rot="10800000">
            <a:off x="8213727" y="4774586"/>
            <a:ext cx="930283" cy="167191"/>
            <a:chOff x="253527" y="2054761"/>
            <a:chExt cx="930283" cy="167191"/>
          </a:xfrm>
        </p:grpSpPr>
        <p:sp>
          <p:nvSpPr>
            <p:cNvPr id="266" name="Google Shape;266;g1ed384dba52_0_168"/>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67" name="Google Shape;267;g1ed384dba52_0_168"/>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68" name="Google Shape;268;g1ed384dba52_0_168"/>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69" name="Google Shape;269;g1ed384dba52_0_168"/>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0" name="Google Shape;270;g1ed384dba52_0_168"/>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1" name="Google Shape;271;g1ed384dba52_0_168"/>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2" name="Google Shape;272;g1ed384dba52_0_168"/>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3" name="Google Shape;273;g1ed384dba52_0_168"/>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4" name="Google Shape;274;g1ed384dba52_0_168"/>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5" name="Google Shape;275;g1ed384dba52_0_168"/>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6" name="Google Shape;276;g1ed384dba52_0_168"/>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sp>
          <p:nvSpPr>
            <p:cNvPr id="277" name="Google Shape;277;g1ed384dba52_0_168"/>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0309F"/>
                </a:solidFill>
                <a:latin typeface="Calibri"/>
                <a:ea typeface="Calibri"/>
                <a:cs typeface="Calibri"/>
                <a:sym typeface="Calibri"/>
              </a:endParaRPr>
            </a:p>
          </p:txBody>
        </p:sp>
      </p:grpSp>
      <p:pic>
        <p:nvPicPr>
          <p:cNvPr id="278" name="Google Shape;278;g1ed384dba52_0_168"/>
          <p:cNvPicPr preferRelativeResize="0"/>
          <p:nvPr/>
        </p:nvPicPr>
        <p:blipFill rotWithShape="1">
          <a:blip r:embed="rId3">
            <a:alphaModFix amt="84000"/>
          </a:blip>
          <a:srcRect l="40020" r="14360"/>
          <a:stretch/>
        </p:blipFill>
        <p:spPr>
          <a:xfrm>
            <a:off x="0" y="0"/>
            <a:ext cx="3520451" cy="5143501"/>
          </a:xfrm>
          <a:prstGeom prst="rect">
            <a:avLst/>
          </a:prstGeom>
          <a:noFill/>
          <a:ln>
            <a:noFill/>
          </a:ln>
        </p:spPr>
      </p:pic>
      <p:grpSp>
        <p:nvGrpSpPr>
          <p:cNvPr id="279" name="Google Shape;279;g1ed384dba52_0_168"/>
          <p:cNvGrpSpPr/>
          <p:nvPr/>
        </p:nvGrpSpPr>
        <p:grpSpPr>
          <a:xfrm>
            <a:off x="3695490" y="4"/>
            <a:ext cx="421558" cy="299748"/>
            <a:chOff x="3168424" y="1103458"/>
            <a:chExt cx="421558" cy="299748"/>
          </a:xfrm>
        </p:grpSpPr>
        <p:sp>
          <p:nvSpPr>
            <p:cNvPr id="280" name="Google Shape;280;g1ed384dba52_0_168"/>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1" name="Google Shape;281;g1ed384dba52_0_168"/>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2" name="Google Shape;282;g1ed384dba52_0_168"/>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3" name="Google Shape;283;g1ed384dba52_0_168"/>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4" name="Google Shape;284;g1ed384dba52_0_168"/>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5" name="Google Shape;285;g1ed384dba52_0_168"/>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6" name="Google Shape;286;g1ed384dba52_0_168"/>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7" name="Google Shape;287;g1ed384dba52_0_168"/>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8" name="Google Shape;288;g1ed384dba52_0_168"/>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89" name="Google Shape;289;g1ed384dba52_0_168"/>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90" name="Google Shape;290;g1ed384dba52_0_168"/>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291" name="Google Shape;291;g1ed384dba52_0_168"/>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295"/>
        <p:cNvGrpSpPr/>
        <p:nvPr/>
      </p:nvGrpSpPr>
      <p:grpSpPr>
        <a:xfrm>
          <a:off x="0" y="0"/>
          <a:ext cx="0" cy="0"/>
          <a:chOff x="0" y="0"/>
          <a:chExt cx="0" cy="0"/>
        </a:xfrm>
      </p:grpSpPr>
      <p:sp>
        <p:nvSpPr>
          <p:cNvPr id="296" name="Google Shape;296;g1ed384dba52_4_202"/>
          <p:cNvSpPr txBox="1"/>
          <p:nvPr/>
        </p:nvSpPr>
        <p:spPr>
          <a:xfrm>
            <a:off x="3846525" y="301675"/>
            <a:ext cx="4734900" cy="109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2300" b="1">
                <a:solidFill>
                  <a:srgbClr val="382363"/>
                </a:solidFill>
                <a:latin typeface="Be Vietnam Pro"/>
                <a:ea typeface="Be Vietnam Pro"/>
                <a:cs typeface="Be Vietnam Pro"/>
                <a:sym typeface="Be Vietnam Pro"/>
              </a:rPr>
              <a:t>Balance ajustes Condiciones Banco de Personas Expertas para el Sector Cultura</a:t>
            </a:r>
            <a:r>
              <a:rPr lang="es" sz="2400" b="1">
                <a:solidFill>
                  <a:srgbClr val="382363"/>
                </a:solidFill>
                <a:latin typeface="Be Vietnam Pro"/>
                <a:ea typeface="Be Vietnam Pro"/>
                <a:cs typeface="Be Vietnam Pro"/>
                <a:sym typeface="Be Vietnam Pro"/>
              </a:rPr>
              <a:t> </a:t>
            </a:r>
            <a:endParaRPr sz="2400" b="1">
              <a:solidFill>
                <a:srgbClr val="382363"/>
              </a:solidFill>
              <a:latin typeface="Be Vietnam Pro"/>
              <a:ea typeface="Be Vietnam Pro"/>
              <a:cs typeface="Be Vietnam Pro"/>
              <a:sym typeface="Be Vietnam Pro"/>
            </a:endParaRPr>
          </a:p>
          <a:p>
            <a:pPr marL="0" lvl="0" indent="0" algn="r" rtl="0">
              <a:spcBef>
                <a:spcPts val="0"/>
              </a:spcBef>
              <a:spcAft>
                <a:spcPts val="0"/>
              </a:spcAft>
              <a:buNone/>
            </a:pPr>
            <a:r>
              <a:rPr lang="es" sz="2400" b="1">
                <a:solidFill>
                  <a:srgbClr val="70309F"/>
                </a:solidFill>
                <a:latin typeface="Be Vietnam Pro"/>
                <a:ea typeface="Be Vietnam Pro"/>
                <a:cs typeface="Be Vietnam Pro"/>
                <a:sym typeface="Be Vietnam Pro"/>
              </a:rPr>
              <a:t>2024</a:t>
            </a:r>
            <a:endParaRPr sz="2400" b="1">
              <a:solidFill>
                <a:srgbClr val="70309F"/>
              </a:solidFill>
              <a:latin typeface="Be Vietnam Pro"/>
              <a:ea typeface="Be Vietnam Pro"/>
              <a:cs typeface="Be Vietnam Pro"/>
              <a:sym typeface="Be Vietnam Pro"/>
            </a:endParaRPr>
          </a:p>
          <a:p>
            <a:pPr marL="0" lvl="0" indent="0" algn="r" rtl="0">
              <a:spcBef>
                <a:spcPts val="0"/>
              </a:spcBef>
              <a:spcAft>
                <a:spcPts val="0"/>
              </a:spcAft>
              <a:buNone/>
            </a:pPr>
            <a:endParaRPr sz="2800" b="1">
              <a:solidFill>
                <a:srgbClr val="382363"/>
              </a:solidFill>
              <a:latin typeface="Be Vietnam Pro"/>
              <a:ea typeface="Be Vietnam Pro"/>
              <a:cs typeface="Be Vietnam Pro"/>
              <a:sym typeface="Be Vietnam Pro"/>
            </a:endParaRPr>
          </a:p>
        </p:txBody>
      </p:sp>
      <p:grpSp>
        <p:nvGrpSpPr>
          <p:cNvPr id="297" name="Google Shape;297;g1ed384dba52_4_202"/>
          <p:cNvGrpSpPr/>
          <p:nvPr/>
        </p:nvGrpSpPr>
        <p:grpSpPr>
          <a:xfrm rot="5400000" flipH="1">
            <a:off x="8489777" y="4607011"/>
            <a:ext cx="930283" cy="167191"/>
            <a:chOff x="253527" y="2054761"/>
            <a:chExt cx="930283" cy="167191"/>
          </a:xfrm>
        </p:grpSpPr>
        <p:sp>
          <p:nvSpPr>
            <p:cNvPr id="298" name="Google Shape;298;g1ed384dba52_4_202"/>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299" name="Google Shape;299;g1ed384dba52_4_202"/>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0" name="Google Shape;300;g1ed384dba52_4_202"/>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1" name="Google Shape;301;g1ed384dba52_4_202"/>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2" name="Google Shape;302;g1ed384dba52_4_202"/>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3" name="Google Shape;303;g1ed384dba52_4_202"/>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4" name="Google Shape;304;g1ed384dba52_4_202"/>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5" name="Google Shape;305;g1ed384dba52_4_202"/>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6" name="Google Shape;306;g1ed384dba52_4_202"/>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7" name="Google Shape;307;g1ed384dba52_4_202"/>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8" name="Google Shape;308;g1ed384dba52_4_202"/>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09" name="Google Shape;309;g1ed384dba52_4_202"/>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pic>
        <p:nvPicPr>
          <p:cNvPr id="310" name="Google Shape;310;g1ed384dba52_4_202"/>
          <p:cNvPicPr preferRelativeResize="0"/>
          <p:nvPr/>
        </p:nvPicPr>
        <p:blipFill>
          <a:blip r:embed="rId3">
            <a:alphaModFix/>
          </a:blip>
          <a:stretch>
            <a:fillRect/>
          </a:stretch>
        </p:blipFill>
        <p:spPr>
          <a:xfrm>
            <a:off x="516502" y="2175838"/>
            <a:ext cx="266250" cy="266280"/>
          </a:xfrm>
          <a:prstGeom prst="rect">
            <a:avLst/>
          </a:prstGeom>
          <a:noFill/>
          <a:ln>
            <a:noFill/>
          </a:ln>
        </p:spPr>
      </p:pic>
      <p:pic>
        <p:nvPicPr>
          <p:cNvPr id="311" name="Google Shape;311;g1ed384dba52_4_202"/>
          <p:cNvPicPr preferRelativeResize="0"/>
          <p:nvPr/>
        </p:nvPicPr>
        <p:blipFill>
          <a:blip r:embed="rId3">
            <a:alphaModFix/>
          </a:blip>
          <a:stretch>
            <a:fillRect/>
          </a:stretch>
        </p:blipFill>
        <p:spPr>
          <a:xfrm>
            <a:off x="516502" y="4149263"/>
            <a:ext cx="266250" cy="266280"/>
          </a:xfrm>
          <a:prstGeom prst="rect">
            <a:avLst/>
          </a:prstGeom>
          <a:noFill/>
          <a:ln>
            <a:noFill/>
          </a:ln>
        </p:spPr>
      </p:pic>
      <p:pic>
        <p:nvPicPr>
          <p:cNvPr id="312" name="Google Shape;312;g1ed384dba52_4_202"/>
          <p:cNvPicPr preferRelativeResize="0"/>
          <p:nvPr/>
        </p:nvPicPr>
        <p:blipFill>
          <a:blip r:embed="rId3">
            <a:alphaModFix/>
          </a:blip>
          <a:stretch>
            <a:fillRect/>
          </a:stretch>
        </p:blipFill>
        <p:spPr>
          <a:xfrm>
            <a:off x="4828027" y="3143413"/>
            <a:ext cx="266250" cy="266280"/>
          </a:xfrm>
          <a:prstGeom prst="rect">
            <a:avLst/>
          </a:prstGeom>
          <a:noFill/>
          <a:ln>
            <a:noFill/>
          </a:ln>
        </p:spPr>
      </p:pic>
      <p:grpSp>
        <p:nvGrpSpPr>
          <p:cNvPr id="313" name="Google Shape;313;g1ed384dba52_4_202"/>
          <p:cNvGrpSpPr/>
          <p:nvPr/>
        </p:nvGrpSpPr>
        <p:grpSpPr>
          <a:xfrm>
            <a:off x="-10" y="1099329"/>
            <a:ext cx="421558" cy="299748"/>
            <a:chOff x="3168424" y="1103458"/>
            <a:chExt cx="421558" cy="299748"/>
          </a:xfrm>
        </p:grpSpPr>
        <p:sp>
          <p:nvSpPr>
            <p:cNvPr id="314" name="Google Shape;314;g1ed384dba52_4_202"/>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15" name="Google Shape;315;g1ed384dba52_4_202"/>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16" name="Google Shape;316;g1ed384dba52_4_202"/>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17" name="Google Shape;317;g1ed384dba52_4_202"/>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18" name="Google Shape;318;g1ed384dba52_4_202"/>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19" name="Google Shape;319;g1ed384dba52_4_202"/>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0" name="Google Shape;320;g1ed384dba52_4_202"/>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1" name="Google Shape;321;g1ed384dba52_4_202"/>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2" name="Google Shape;322;g1ed384dba52_4_202"/>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3" name="Google Shape;323;g1ed384dba52_4_202"/>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4" name="Google Shape;324;g1ed384dba52_4_202"/>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25" name="Google Shape;325;g1ed384dba52_4_202"/>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
        <p:nvSpPr>
          <p:cNvPr id="326" name="Google Shape;326;g1ed384dba52_4_202"/>
          <p:cNvSpPr txBox="1"/>
          <p:nvPr/>
        </p:nvSpPr>
        <p:spPr>
          <a:xfrm>
            <a:off x="765275" y="2949700"/>
            <a:ext cx="3921600" cy="93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El Banco de Personas Expertas para el Sector Cultura  se convierte en un mecanismo transversal,  por lo cual se cambió la palabra </a:t>
            </a:r>
            <a:r>
              <a:rPr lang="es" sz="1300" b="1">
                <a:solidFill>
                  <a:srgbClr val="70309F"/>
                </a:solidFill>
                <a:latin typeface="Archivo"/>
                <a:ea typeface="Archivo"/>
                <a:cs typeface="Archivo"/>
                <a:sym typeface="Archivo"/>
              </a:rPr>
              <a:t>estímulo</a:t>
            </a:r>
            <a:r>
              <a:rPr lang="es" sz="1300">
                <a:solidFill>
                  <a:srgbClr val="434343"/>
                </a:solidFill>
                <a:latin typeface="Archivo"/>
                <a:ea typeface="Archivo"/>
                <a:cs typeface="Archivo"/>
                <a:sym typeface="Archivo"/>
              </a:rPr>
              <a:t> por </a:t>
            </a:r>
            <a:r>
              <a:rPr lang="es" sz="1300" b="1">
                <a:solidFill>
                  <a:srgbClr val="70309F"/>
                </a:solidFill>
                <a:latin typeface="Archivo"/>
                <a:ea typeface="Archivo"/>
                <a:cs typeface="Archivo"/>
                <a:sym typeface="Archivo"/>
              </a:rPr>
              <a:t>reconocimiento </a:t>
            </a:r>
            <a:r>
              <a:rPr lang="es" sz="1300">
                <a:solidFill>
                  <a:srgbClr val="434343"/>
                </a:solidFill>
                <a:latin typeface="Archivo"/>
                <a:ea typeface="Archivo"/>
                <a:cs typeface="Archivo"/>
                <a:sym typeface="Archivo"/>
              </a:rPr>
              <a:t>para diferenciarse del </a:t>
            </a:r>
            <a:r>
              <a:rPr lang="es" sz="1300" b="1">
                <a:solidFill>
                  <a:srgbClr val="70309F"/>
                </a:solidFill>
                <a:latin typeface="Archivo"/>
                <a:ea typeface="Archivo"/>
                <a:cs typeface="Archivo"/>
                <a:sym typeface="Archivo"/>
              </a:rPr>
              <a:t>PDE</a:t>
            </a:r>
            <a:r>
              <a:rPr lang="es" sz="1300">
                <a:solidFill>
                  <a:srgbClr val="434343"/>
                </a:solidFill>
                <a:latin typeface="Archivo"/>
                <a:ea typeface="Archivo"/>
                <a:cs typeface="Archivo"/>
                <a:sym typeface="Archivo"/>
              </a:rPr>
              <a:t>.</a:t>
            </a:r>
            <a:endParaRPr sz="1300" b="1">
              <a:solidFill>
                <a:srgbClr val="70309F"/>
              </a:solidFill>
              <a:latin typeface="Archivo"/>
              <a:ea typeface="Archivo"/>
              <a:cs typeface="Archivo"/>
              <a:sym typeface="Archivo"/>
            </a:endParaRPr>
          </a:p>
        </p:txBody>
      </p:sp>
      <p:pic>
        <p:nvPicPr>
          <p:cNvPr id="327" name="Google Shape;327;g1ed384dba52_4_202"/>
          <p:cNvPicPr preferRelativeResize="0"/>
          <p:nvPr/>
        </p:nvPicPr>
        <p:blipFill>
          <a:blip r:embed="rId3">
            <a:alphaModFix/>
          </a:blip>
          <a:stretch>
            <a:fillRect/>
          </a:stretch>
        </p:blipFill>
        <p:spPr>
          <a:xfrm>
            <a:off x="516502" y="3023813"/>
            <a:ext cx="266250" cy="266280"/>
          </a:xfrm>
          <a:prstGeom prst="rect">
            <a:avLst/>
          </a:prstGeom>
          <a:noFill/>
          <a:ln>
            <a:noFill/>
          </a:ln>
        </p:spPr>
      </p:pic>
      <p:pic>
        <p:nvPicPr>
          <p:cNvPr id="328" name="Google Shape;328;g1ed384dba52_4_202"/>
          <p:cNvPicPr preferRelativeResize="0"/>
          <p:nvPr/>
        </p:nvPicPr>
        <p:blipFill>
          <a:blip r:embed="rId3">
            <a:alphaModFix/>
          </a:blip>
          <a:stretch>
            <a:fillRect/>
          </a:stretch>
        </p:blipFill>
        <p:spPr>
          <a:xfrm>
            <a:off x="4828027" y="2168938"/>
            <a:ext cx="266250" cy="266280"/>
          </a:xfrm>
          <a:prstGeom prst="rect">
            <a:avLst/>
          </a:prstGeom>
          <a:noFill/>
          <a:ln>
            <a:noFill/>
          </a:ln>
        </p:spPr>
      </p:pic>
      <p:sp>
        <p:nvSpPr>
          <p:cNvPr id="329" name="Google Shape;329;g1ed384dba52_4_202"/>
          <p:cNvSpPr txBox="1"/>
          <p:nvPr/>
        </p:nvSpPr>
        <p:spPr>
          <a:xfrm>
            <a:off x="782750" y="2120525"/>
            <a:ext cx="39216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b="1">
                <a:solidFill>
                  <a:srgbClr val="70309F"/>
                </a:solidFill>
                <a:latin typeface="Archivo"/>
                <a:ea typeface="Archivo"/>
                <a:cs typeface="Archivo"/>
                <a:sym typeface="Archivo"/>
              </a:rPr>
              <a:t>Se armoniza el lenguaje para que sea inclusivo </a:t>
            </a:r>
            <a:r>
              <a:rPr lang="es" sz="1300">
                <a:solidFill>
                  <a:srgbClr val="434343"/>
                </a:solidFill>
                <a:latin typeface="Archivo"/>
                <a:ea typeface="Archivo"/>
                <a:cs typeface="Archivo"/>
                <a:sym typeface="Archivo"/>
              </a:rPr>
              <a:t>haciendo un ajuste de palabras, términos y dando precisiones a conceptos.</a:t>
            </a:r>
            <a:endParaRPr sz="1300">
              <a:solidFill>
                <a:srgbClr val="434343"/>
              </a:solidFill>
              <a:latin typeface="Archivo"/>
              <a:ea typeface="Archivo"/>
              <a:cs typeface="Archivo"/>
              <a:sym typeface="Archivo"/>
            </a:endParaRPr>
          </a:p>
        </p:txBody>
      </p:sp>
      <p:sp>
        <p:nvSpPr>
          <p:cNvPr id="330" name="Google Shape;330;g1ed384dba52_4_202"/>
          <p:cNvSpPr txBox="1"/>
          <p:nvPr/>
        </p:nvSpPr>
        <p:spPr>
          <a:xfrm>
            <a:off x="5065550" y="2106225"/>
            <a:ext cx="3516000" cy="93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realiza una revisión general de la </a:t>
            </a:r>
            <a:r>
              <a:rPr lang="es" sz="1300" b="1">
                <a:solidFill>
                  <a:srgbClr val="70309F"/>
                </a:solidFill>
                <a:latin typeface="Archivo"/>
                <a:ea typeface="Archivo"/>
                <a:cs typeface="Archivo"/>
                <a:sym typeface="Archivo"/>
              </a:rPr>
              <a:t>numeración y el consecutivo de notas</a:t>
            </a:r>
            <a:r>
              <a:rPr lang="es" sz="1300">
                <a:solidFill>
                  <a:srgbClr val="333D51"/>
                </a:solidFill>
                <a:latin typeface="Archivo"/>
                <a:ea typeface="Archivo"/>
                <a:cs typeface="Archivo"/>
                <a:sym typeface="Archivo"/>
              </a:rPr>
              <a:t> </a:t>
            </a:r>
            <a:r>
              <a:rPr lang="es" sz="1300">
                <a:solidFill>
                  <a:srgbClr val="434343"/>
                </a:solidFill>
                <a:latin typeface="Archivo"/>
                <a:ea typeface="Archivo"/>
                <a:cs typeface="Archivo"/>
                <a:sym typeface="Archivo"/>
              </a:rPr>
              <a:t>para dar orden y facilitar la búsqueda en el documento.</a:t>
            </a:r>
            <a:endParaRPr sz="1300">
              <a:solidFill>
                <a:srgbClr val="434343"/>
              </a:solidFill>
              <a:latin typeface="Archivo"/>
              <a:ea typeface="Archivo"/>
              <a:cs typeface="Archivo"/>
              <a:sym typeface="Archivo"/>
            </a:endParaRPr>
          </a:p>
        </p:txBody>
      </p:sp>
      <p:sp>
        <p:nvSpPr>
          <p:cNvPr id="331" name="Google Shape;331;g1ed384dba52_4_202"/>
          <p:cNvSpPr txBox="1"/>
          <p:nvPr/>
        </p:nvSpPr>
        <p:spPr>
          <a:xfrm>
            <a:off x="5087875" y="3033250"/>
            <a:ext cx="3516000" cy="930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a:t>
            </a:r>
            <a:r>
              <a:rPr lang="es" sz="1300">
                <a:solidFill>
                  <a:srgbClr val="70309F"/>
                </a:solidFill>
                <a:latin typeface="Archivo"/>
                <a:ea typeface="Archivo"/>
                <a:cs typeface="Archivo"/>
                <a:sym typeface="Archivo"/>
              </a:rPr>
              <a:t> </a:t>
            </a:r>
            <a:r>
              <a:rPr lang="es" sz="1300" b="1">
                <a:solidFill>
                  <a:srgbClr val="70309F"/>
                </a:solidFill>
                <a:latin typeface="Archivo"/>
                <a:ea typeface="Archivo"/>
                <a:cs typeface="Archivo"/>
                <a:sym typeface="Archivo"/>
              </a:rPr>
              <a:t>reemplaza </a:t>
            </a:r>
            <a:r>
              <a:rPr lang="es" sz="1300">
                <a:solidFill>
                  <a:srgbClr val="434343"/>
                </a:solidFill>
                <a:latin typeface="Archivo"/>
                <a:ea typeface="Archivo"/>
                <a:cs typeface="Archivo"/>
                <a:sym typeface="Archivo"/>
              </a:rPr>
              <a:t>en el documento la palabra </a:t>
            </a:r>
            <a:r>
              <a:rPr lang="es" sz="1300" b="1">
                <a:solidFill>
                  <a:srgbClr val="70309F"/>
                </a:solidFill>
                <a:latin typeface="Archivo"/>
                <a:ea typeface="Archivo"/>
                <a:cs typeface="Archivo"/>
                <a:sym typeface="Archivo"/>
              </a:rPr>
              <a:t>inhabilidad</a:t>
            </a:r>
            <a:r>
              <a:rPr lang="es" sz="1300">
                <a:solidFill>
                  <a:srgbClr val="333D51"/>
                </a:solidFill>
                <a:latin typeface="Archivo"/>
                <a:ea typeface="Archivo"/>
                <a:cs typeface="Archivo"/>
                <a:sym typeface="Archivo"/>
              </a:rPr>
              <a:t> </a:t>
            </a:r>
            <a:r>
              <a:rPr lang="es" sz="1300">
                <a:solidFill>
                  <a:srgbClr val="382363"/>
                </a:solidFill>
                <a:latin typeface="Archivo"/>
                <a:ea typeface="Archivo"/>
                <a:cs typeface="Archivo"/>
                <a:sym typeface="Archivo"/>
              </a:rPr>
              <a:t>por </a:t>
            </a:r>
            <a:r>
              <a:rPr lang="es" sz="1300" b="1">
                <a:solidFill>
                  <a:srgbClr val="70309F"/>
                </a:solidFill>
                <a:latin typeface="Archivo"/>
                <a:ea typeface="Archivo"/>
                <a:cs typeface="Archivo"/>
                <a:sym typeface="Archivo"/>
              </a:rPr>
              <a:t>restricción de participación</a:t>
            </a:r>
            <a:r>
              <a:rPr lang="es" sz="1300">
                <a:solidFill>
                  <a:srgbClr val="CF3439"/>
                </a:solidFill>
                <a:latin typeface="Archivo"/>
                <a:ea typeface="Archivo"/>
                <a:cs typeface="Archivo"/>
                <a:sym typeface="Archivo"/>
              </a:rPr>
              <a:t> </a:t>
            </a:r>
            <a:r>
              <a:rPr lang="es" sz="1300">
                <a:solidFill>
                  <a:srgbClr val="434343"/>
                </a:solidFill>
                <a:latin typeface="Archivo"/>
                <a:ea typeface="Archivo"/>
                <a:cs typeface="Archivo"/>
                <a:sym typeface="Archivo"/>
              </a:rPr>
              <a:t>para no crear confusión frente al término jurídico. </a:t>
            </a:r>
            <a:endParaRPr sz="1300">
              <a:solidFill>
                <a:srgbClr val="434343"/>
              </a:solidFill>
              <a:latin typeface="Archivo"/>
              <a:ea typeface="Archivo"/>
              <a:cs typeface="Archivo"/>
              <a:sym typeface="Archivo"/>
            </a:endParaRPr>
          </a:p>
        </p:txBody>
      </p:sp>
      <p:sp>
        <p:nvSpPr>
          <p:cNvPr id="332" name="Google Shape;332;g1ed384dba52_4_202"/>
          <p:cNvSpPr txBox="1"/>
          <p:nvPr/>
        </p:nvSpPr>
        <p:spPr>
          <a:xfrm>
            <a:off x="787800" y="4061625"/>
            <a:ext cx="3836400" cy="750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a:t>
            </a:r>
            <a:r>
              <a:rPr lang="es" sz="1300" b="1">
                <a:solidFill>
                  <a:srgbClr val="434343"/>
                </a:solidFill>
                <a:latin typeface="Archivo"/>
                <a:ea typeface="Archivo"/>
                <a:cs typeface="Archivo"/>
                <a:sym typeface="Archivo"/>
              </a:rPr>
              <a:t> </a:t>
            </a:r>
            <a:r>
              <a:rPr lang="es" sz="1300" b="1">
                <a:solidFill>
                  <a:srgbClr val="70309F"/>
                </a:solidFill>
                <a:latin typeface="Archivo"/>
                <a:ea typeface="Archivo"/>
                <a:cs typeface="Archivo"/>
                <a:sym typeface="Archivo"/>
              </a:rPr>
              <a:t>modifica</a:t>
            </a:r>
            <a:r>
              <a:rPr lang="es" sz="1300">
                <a:solidFill>
                  <a:srgbClr val="333D51"/>
                </a:solidFill>
                <a:latin typeface="Archivo"/>
                <a:ea typeface="Archivo"/>
                <a:cs typeface="Archivo"/>
                <a:sym typeface="Archivo"/>
              </a:rPr>
              <a:t> </a:t>
            </a:r>
            <a:r>
              <a:rPr lang="es" sz="1300">
                <a:solidFill>
                  <a:srgbClr val="434343"/>
                </a:solidFill>
                <a:latin typeface="Archivo"/>
                <a:ea typeface="Archivo"/>
                <a:cs typeface="Archivo"/>
                <a:sym typeface="Archivo"/>
              </a:rPr>
              <a:t>el estado de participación de</a:t>
            </a:r>
            <a:r>
              <a:rPr lang="es" sz="1300">
                <a:solidFill>
                  <a:srgbClr val="382363"/>
                </a:solidFill>
                <a:latin typeface="Archivo"/>
                <a:ea typeface="Archivo"/>
                <a:cs typeface="Archivo"/>
                <a:sym typeface="Archivo"/>
              </a:rPr>
              <a:t> </a:t>
            </a:r>
            <a:r>
              <a:rPr lang="es" sz="1300" b="1">
                <a:solidFill>
                  <a:srgbClr val="70309F"/>
                </a:solidFill>
                <a:latin typeface="Archivo"/>
                <a:ea typeface="Archivo"/>
                <a:cs typeface="Archivo"/>
                <a:sym typeface="Archivo"/>
              </a:rPr>
              <a:t>rechazado a  no habilitado</a:t>
            </a:r>
            <a:r>
              <a:rPr lang="es" sz="1300" b="1">
                <a:solidFill>
                  <a:srgbClr val="8F4689"/>
                </a:solidFill>
                <a:latin typeface="Archivo"/>
                <a:ea typeface="Archivo"/>
                <a:cs typeface="Archivo"/>
                <a:sym typeface="Archivo"/>
              </a:rPr>
              <a:t> </a:t>
            </a:r>
            <a:r>
              <a:rPr lang="es" sz="1300">
                <a:solidFill>
                  <a:srgbClr val="434343"/>
                </a:solidFill>
                <a:latin typeface="Archivo"/>
                <a:ea typeface="Archivo"/>
                <a:cs typeface="Archivo"/>
                <a:sym typeface="Archivo"/>
              </a:rPr>
              <a:t>para generar un lenguaje más amigable con la ciudadanía.</a:t>
            </a:r>
            <a:r>
              <a:rPr lang="es" sz="1300" b="1">
                <a:solidFill>
                  <a:srgbClr val="434343"/>
                </a:solidFill>
                <a:latin typeface="Archivo"/>
                <a:ea typeface="Archivo"/>
                <a:cs typeface="Archivo"/>
                <a:sym typeface="Archivo"/>
              </a:rPr>
              <a:t> </a:t>
            </a:r>
            <a:endParaRPr sz="1300" b="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333D51"/>
              </a:solidFill>
              <a:latin typeface="Archivo"/>
              <a:ea typeface="Archivo"/>
              <a:cs typeface="Archivo"/>
              <a:sym typeface="Archiv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A"/>
        </a:solidFill>
        <a:effectLst/>
      </p:bgPr>
    </p:bg>
    <p:spTree>
      <p:nvGrpSpPr>
        <p:cNvPr id="1" name="Shape 336"/>
        <p:cNvGrpSpPr/>
        <p:nvPr/>
      </p:nvGrpSpPr>
      <p:grpSpPr>
        <a:xfrm>
          <a:off x="0" y="0"/>
          <a:ext cx="0" cy="0"/>
          <a:chOff x="0" y="0"/>
          <a:chExt cx="0" cy="0"/>
        </a:xfrm>
      </p:grpSpPr>
      <p:sp>
        <p:nvSpPr>
          <p:cNvPr id="337" name="Google Shape;337;g1ed384dba52_4_246"/>
          <p:cNvSpPr txBox="1"/>
          <p:nvPr/>
        </p:nvSpPr>
        <p:spPr>
          <a:xfrm>
            <a:off x="3254950" y="694375"/>
            <a:ext cx="5395500" cy="704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a:solidFill>
                  <a:srgbClr val="382363"/>
                </a:solidFill>
                <a:latin typeface="Archivo SemiBold"/>
                <a:ea typeface="Archivo SemiBold"/>
                <a:cs typeface="Archivo SemiBold"/>
                <a:sym typeface="Archivo SemiBold"/>
              </a:rPr>
              <a:t>Para el 2024 se ajusta el documento del Banco de Personas Expertas para el Sector Cultura de acuerdo con los cambios transversales sugeridos por las entidades del sector</a:t>
            </a:r>
            <a:endParaRPr sz="2800" b="1">
              <a:solidFill>
                <a:srgbClr val="382363"/>
              </a:solidFill>
              <a:latin typeface="Be Vietnam Pro"/>
              <a:ea typeface="Be Vietnam Pro"/>
              <a:cs typeface="Be Vietnam Pro"/>
              <a:sym typeface="Be Vietnam Pro"/>
            </a:endParaRPr>
          </a:p>
        </p:txBody>
      </p:sp>
      <p:sp>
        <p:nvSpPr>
          <p:cNvPr id="338" name="Google Shape;338;g1ed384dba52_4_246"/>
          <p:cNvSpPr txBox="1"/>
          <p:nvPr/>
        </p:nvSpPr>
        <p:spPr>
          <a:xfrm>
            <a:off x="764701" y="3620425"/>
            <a:ext cx="3807300" cy="989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Se incluyó como documento para el desembolso, lo relacionado con el requisito del certificado del </a:t>
            </a:r>
            <a:r>
              <a:rPr lang="es" sz="1300" b="1">
                <a:solidFill>
                  <a:srgbClr val="70309F"/>
                </a:solidFill>
                <a:latin typeface="Archivo"/>
                <a:ea typeface="Archivo"/>
                <a:cs typeface="Archivo"/>
                <a:sym typeface="Archivo"/>
              </a:rPr>
              <a:t>Registro Único de Agentes Culturales - Soy Cultura</a:t>
            </a:r>
            <a:endParaRPr sz="1300" b="1">
              <a:solidFill>
                <a:srgbClr val="70309F"/>
              </a:solidFill>
              <a:latin typeface="Archivo"/>
              <a:ea typeface="Archivo"/>
              <a:cs typeface="Archivo"/>
              <a:sym typeface="Archivo"/>
            </a:endParaRPr>
          </a:p>
          <a:p>
            <a:pPr marL="0" lvl="0" indent="0" algn="l" rtl="0">
              <a:spcBef>
                <a:spcPts val="0"/>
              </a:spcBef>
              <a:spcAft>
                <a:spcPts val="0"/>
              </a:spcAft>
              <a:buNone/>
            </a:pPr>
            <a:endParaRPr sz="1300" b="1">
              <a:solidFill>
                <a:srgbClr val="70309F"/>
              </a:solidFill>
              <a:latin typeface="Archivo"/>
              <a:ea typeface="Archivo"/>
              <a:cs typeface="Archivo"/>
              <a:sym typeface="Archivo"/>
            </a:endParaRPr>
          </a:p>
        </p:txBody>
      </p:sp>
      <p:sp>
        <p:nvSpPr>
          <p:cNvPr id="339" name="Google Shape;339;g1ed384dba52_4_246"/>
          <p:cNvSpPr txBox="1"/>
          <p:nvPr/>
        </p:nvSpPr>
        <p:spPr>
          <a:xfrm>
            <a:off x="5047150" y="1767925"/>
            <a:ext cx="3615600" cy="17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a:solidFill>
                  <a:srgbClr val="434343"/>
                </a:solidFill>
                <a:latin typeface="Archivo"/>
                <a:ea typeface="Archivo"/>
                <a:cs typeface="Archivo"/>
                <a:sym typeface="Archivo"/>
              </a:rPr>
              <a:t>Se agregó en </a:t>
            </a:r>
            <a:r>
              <a:rPr lang="es" sz="1300" b="1">
                <a:solidFill>
                  <a:srgbClr val="70309F"/>
                </a:solidFill>
                <a:latin typeface="Archivo"/>
                <a:ea typeface="Archivo"/>
                <a:cs typeface="Archivo"/>
                <a:sym typeface="Archivo"/>
              </a:rPr>
              <a:t>documentos técnicos </a:t>
            </a:r>
            <a:r>
              <a:rPr lang="es" sz="1300">
                <a:solidFill>
                  <a:srgbClr val="434343"/>
                </a:solidFill>
                <a:latin typeface="Archivo"/>
                <a:ea typeface="Archivo"/>
                <a:cs typeface="Archivo"/>
                <a:sym typeface="Archivo"/>
              </a:rPr>
              <a:t>la nota: </a:t>
            </a: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a:p>
            <a:pPr marL="0" lvl="0" indent="457200" algn="just" rtl="0">
              <a:spcBef>
                <a:spcPts val="0"/>
              </a:spcBef>
              <a:spcAft>
                <a:spcPts val="0"/>
              </a:spcAft>
              <a:buNone/>
            </a:pPr>
            <a:r>
              <a:rPr lang="es" sz="1200" i="1">
                <a:solidFill>
                  <a:srgbClr val="434343"/>
                </a:solidFill>
                <a:latin typeface="Archivo"/>
                <a:ea typeface="Archivo"/>
                <a:cs typeface="Archivo"/>
                <a:sym typeface="Archivo"/>
              </a:rPr>
              <a:t>Es importante que tengas presente la  clasificación de las áreas y los núcleos básicos de conocimiento del </a:t>
            </a:r>
            <a:r>
              <a:rPr lang="es" sz="1200" b="1" i="1">
                <a:solidFill>
                  <a:srgbClr val="70309F"/>
                </a:solidFill>
                <a:latin typeface="Archivo"/>
                <a:ea typeface="Archivo"/>
                <a:cs typeface="Archivo"/>
                <a:sym typeface="Archivo"/>
              </a:rPr>
              <a:t>Sistema Nacional de Información de la Educación Superior - SNIES</a:t>
            </a:r>
            <a:r>
              <a:rPr lang="es" sz="1200" i="1">
                <a:solidFill>
                  <a:srgbClr val="434343"/>
                </a:solidFill>
                <a:latin typeface="Archivo"/>
                <a:ea typeface="Archivo"/>
                <a:cs typeface="Archivo"/>
                <a:sym typeface="Archivo"/>
              </a:rPr>
              <a:t>, para definir a qué perfil pertenece tu educación formal. Podrás consultarlo en el siguiente enlace: SNIES 2023.pdf</a:t>
            </a:r>
            <a:endParaRPr sz="1200" i="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p:txBody>
      </p:sp>
      <p:sp>
        <p:nvSpPr>
          <p:cNvPr id="340" name="Google Shape;340;g1ed384dba52_4_246"/>
          <p:cNvSpPr txBox="1"/>
          <p:nvPr/>
        </p:nvSpPr>
        <p:spPr>
          <a:xfrm>
            <a:off x="5034850" y="3620425"/>
            <a:ext cx="3615600" cy="1097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criterio de </a:t>
            </a:r>
            <a:r>
              <a:rPr lang="es" sz="1300" b="1">
                <a:solidFill>
                  <a:srgbClr val="70309F"/>
                </a:solidFill>
                <a:latin typeface="Archivo"/>
                <a:ea typeface="Archivo"/>
                <a:cs typeface="Archivo"/>
                <a:sym typeface="Archivo"/>
              </a:rPr>
              <a:t>educación no formal </a:t>
            </a:r>
            <a:r>
              <a:rPr lang="es" sz="1300">
                <a:solidFill>
                  <a:srgbClr val="434343"/>
                </a:solidFill>
                <a:latin typeface="Archivo"/>
                <a:ea typeface="Archivo"/>
                <a:cs typeface="Archivo"/>
                <a:sym typeface="Archivo"/>
              </a:rPr>
              <a:t>se incluyó la entrega opcional de documentos para las personas expertas con título universitario. Este era obligatorio </a:t>
            </a:r>
            <a:r>
              <a:rPr lang="es" sz="1300" b="1">
                <a:solidFill>
                  <a:srgbClr val="70309F"/>
                </a:solidFill>
                <a:latin typeface="Archivo"/>
                <a:ea typeface="Archivo"/>
                <a:cs typeface="Archivo"/>
                <a:sym typeface="Archivo"/>
              </a:rPr>
              <a:t>solamente </a:t>
            </a:r>
            <a:r>
              <a:rPr lang="es" sz="1300">
                <a:solidFill>
                  <a:srgbClr val="434343"/>
                </a:solidFill>
                <a:latin typeface="Archivo"/>
                <a:ea typeface="Archivo"/>
                <a:cs typeface="Archivo"/>
                <a:sym typeface="Archivo"/>
              </a:rPr>
              <a:t>para personas expertas sin título universitario.</a:t>
            </a:r>
            <a:endParaRPr sz="1300">
              <a:solidFill>
                <a:srgbClr val="382363"/>
              </a:solidFill>
              <a:latin typeface="Archivo"/>
              <a:ea typeface="Archivo"/>
              <a:cs typeface="Archivo"/>
              <a:sym typeface="Archivo"/>
            </a:endParaRPr>
          </a:p>
        </p:txBody>
      </p:sp>
      <p:grpSp>
        <p:nvGrpSpPr>
          <p:cNvPr id="341" name="Google Shape;341;g1ed384dba52_4_246"/>
          <p:cNvGrpSpPr/>
          <p:nvPr/>
        </p:nvGrpSpPr>
        <p:grpSpPr>
          <a:xfrm rot="5400000" flipH="1">
            <a:off x="8489777" y="4607011"/>
            <a:ext cx="930283" cy="167191"/>
            <a:chOff x="253527" y="2054761"/>
            <a:chExt cx="930283" cy="167191"/>
          </a:xfrm>
        </p:grpSpPr>
        <p:sp>
          <p:nvSpPr>
            <p:cNvPr id="342" name="Google Shape;342;g1ed384dba52_4_246"/>
            <p:cNvSpPr/>
            <p:nvPr/>
          </p:nvSpPr>
          <p:spPr>
            <a:xfrm>
              <a:off x="762252" y="2054766"/>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3" name="Google Shape;343;g1ed384dba52_4_246"/>
            <p:cNvSpPr/>
            <p:nvPr/>
          </p:nvSpPr>
          <p:spPr>
            <a:xfrm>
              <a:off x="888839" y="2054766"/>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4" name="Google Shape;344;g1ed384dba52_4_246"/>
            <p:cNvSpPr/>
            <p:nvPr/>
          </p:nvSpPr>
          <p:spPr>
            <a:xfrm>
              <a:off x="1016620" y="2054766"/>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5" name="Google Shape;345;g1ed384dba52_4_246"/>
            <p:cNvSpPr/>
            <p:nvPr/>
          </p:nvSpPr>
          <p:spPr>
            <a:xfrm>
              <a:off x="1143207" y="2054766"/>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6" name="Google Shape;346;g1ed384dba52_4_246"/>
            <p:cNvSpPr/>
            <p:nvPr/>
          </p:nvSpPr>
          <p:spPr>
            <a:xfrm>
              <a:off x="253527" y="2054761"/>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7" name="Google Shape;347;g1ed384dba52_4_246"/>
            <p:cNvSpPr/>
            <p:nvPr/>
          </p:nvSpPr>
          <p:spPr>
            <a:xfrm>
              <a:off x="380114" y="2054761"/>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8" name="Google Shape;348;g1ed384dba52_4_246"/>
            <p:cNvSpPr/>
            <p:nvPr/>
          </p:nvSpPr>
          <p:spPr>
            <a:xfrm>
              <a:off x="507895" y="2054761"/>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49" name="Google Shape;349;g1ed384dba52_4_246"/>
            <p:cNvSpPr/>
            <p:nvPr/>
          </p:nvSpPr>
          <p:spPr>
            <a:xfrm>
              <a:off x="634482" y="2054761"/>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50" name="Google Shape;350;g1ed384dba52_4_246"/>
            <p:cNvSpPr/>
            <p:nvPr/>
          </p:nvSpPr>
          <p:spPr>
            <a:xfrm>
              <a:off x="253527" y="2188514"/>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51" name="Google Shape;351;g1ed384dba52_4_246"/>
            <p:cNvSpPr/>
            <p:nvPr/>
          </p:nvSpPr>
          <p:spPr>
            <a:xfrm>
              <a:off x="380114" y="2188514"/>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52" name="Google Shape;352;g1ed384dba52_4_246"/>
            <p:cNvSpPr/>
            <p:nvPr/>
          </p:nvSpPr>
          <p:spPr>
            <a:xfrm>
              <a:off x="507895" y="2188514"/>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sp>
          <p:nvSpPr>
            <p:cNvPr id="353" name="Google Shape;353;g1ed384dba52_4_246"/>
            <p:cNvSpPr/>
            <p:nvPr/>
          </p:nvSpPr>
          <p:spPr>
            <a:xfrm>
              <a:off x="634482" y="2188514"/>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70309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5A700"/>
                </a:solidFill>
                <a:latin typeface="Calibri"/>
                <a:ea typeface="Calibri"/>
                <a:cs typeface="Calibri"/>
                <a:sym typeface="Calibri"/>
              </a:endParaRPr>
            </a:p>
          </p:txBody>
        </p:sp>
      </p:grpSp>
      <p:sp>
        <p:nvSpPr>
          <p:cNvPr id="354" name="Google Shape;354;g1ed384dba52_4_246"/>
          <p:cNvSpPr txBox="1"/>
          <p:nvPr/>
        </p:nvSpPr>
        <p:spPr>
          <a:xfrm>
            <a:off x="764700" y="1767925"/>
            <a:ext cx="3862200" cy="1776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300">
                <a:solidFill>
                  <a:srgbClr val="434343"/>
                </a:solidFill>
                <a:latin typeface="Archivo"/>
                <a:ea typeface="Archivo"/>
                <a:cs typeface="Archivo"/>
                <a:sym typeface="Archivo"/>
              </a:rPr>
              <a:t>En el </a:t>
            </a:r>
            <a:r>
              <a:rPr lang="es" sz="1300" b="1">
                <a:solidFill>
                  <a:srgbClr val="70309F"/>
                </a:solidFill>
                <a:latin typeface="Archivo"/>
                <a:ea typeface="Archivo"/>
                <a:cs typeface="Archivo"/>
                <a:sym typeface="Archivo"/>
              </a:rPr>
              <a:t>paso a paso para la inscripción</a:t>
            </a:r>
            <a:r>
              <a:rPr lang="es" sz="1300">
                <a:solidFill>
                  <a:srgbClr val="434343"/>
                </a:solidFill>
                <a:latin typeface="Archivo"/>
                <a:ea typeface="Archivo"/>
                <a:cs typeface="Archivo"/>
                <a:sym typeface="Archivo"/>
              </a:rPr>
              <a:t> como jurado se ajustó lo relacionado con el periodo de postulación así:   </a:t>
            </a:r>
            <a:endParaRPr sz="1300">
              <a:solidFill>
                <a:srgbClr val="434343"/>
              </a:solidFill>
              <a:latin typeface="Archivo"/>
              <a:ea typeface="Archivo"/>
              <a:cs typeface="Archivo"/>
              <a:sym typeface="Archivo"/>
            </a:endParaRPr>
          </a:p>
          <a:p>
            <a:pPr marL="0" lvl="0" indent="0" algn="just" rtl="0">
              <a:spcBef>
                <a:spcPts val="0"/>
              </a:spcBef>
              <a:spcAft>
                <a:spcPts val="0"/>
              </a:spcAft>
              <a:buNone/>
            </a:pPr>
            <a:endParaRPr sz="1300">
              <a:solidFill>
                <a:srgbClr val="434343"/>
              </a:solidFill>
              <a:latin typeface="Archivo"/>
              <a:ea typeface="Archivo"/>
              <a:cs typeface="Archivo"/>
              <a:sym typeface="Archivo"/>
            </a:endParaRPr>
          </a:p>
          <a:p>
            <a:pPr marL="0" lvl="0" indent="457200" algn="just" rtl="0">
              <a:spcBef>
                <a:spcPts val="0"/>
              </a:spcBef>
              <a:spcAft>
                <a:spcPts val="0"/>
              </a:spcAft>
              <a:buNone/>
            </a:pPr>
            <a:r>
              <a:rPr lang="es" sz="1200" i="1">
                <a:solidFill>
                  <a:srgbClr val="434343"/>
                </a:solidFill>
                <a:latin typeface="Archivo"/>
                <a:ea typeface="Archivo"/>
                <a:cs typeface="Archivo"/>
                <a:sym typeface="Archivo"/>
              </a:rPr>
              <a:t>Recuerda que la plataforma SICON estará habilitada para postularte como jurado hasta </a:t>
            </a:r>
            <a:r>
              <a:rPr lang="es" sz="1200" b="1" i="1">
                <a:solidFill>
                  <a:srgbClr val="70309F"/>
                </a:solidFill>
                <a:latin typeface="Archivo"/>
                <a:ea typeface="Archivo"/>
                <a:cs typeface="Archivo"/>
                <a:sym typeface="Archivo"/>
              </a:rPr>
              <a:t>setenta y dos (72) horas</a:t>
            </a:r>
            <a:r>
              <a:rPr lang="es" sz="1200" i="1">
                <a:solidFill>
                  <a:srgbClr val="434343"/>
                </a:solidFill>
                <a:latin typeface="Archivo"/>
                <a:ea typeface="Archivo"/>
                <a:cs typeface="Archivo"/>
                <a:sym typeface="Archivo"/>
              </a:rPr>
              <a:t> antes del cierre de la convocatoria o programa y hasta las 17:00:00 horas, hora legal colombiana.</a:t>
            </a:r>
            <a:endParaRPr sz="1200" i="1">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a:p>
            <a:pPr marL="0" lvl="0" indent="0" algn="l" rtl="0">
              <a:spcBef>
                <a:spcPts val="0"/>
              </a:spcBef>
              <a:spcAft>
                <a:spcPts val="0"/>
              </a:spcAft>
              <a:buNone/>
            </a:pPr>
            <a:endParaRPr sz="1300">
              <a:solidFill>
                <a:srgbClr val="434343"/>
              </a:solidFill>
              <a:latin typeface="Archivo"/>
              <a:ea typeface="Archivo"/>
              <a:cs typeface="Archivo"/>
              <a:sym typeface="Archivo"/>
            </a:endParaRPr>
          </a:p>
        </p:txBody>
      </p:sp>
      <p:pic>
        <p:nvPicPr>
          <p:cNvPr id="355" name="Google Shape;355;g1ed384dba52_4_246"/>
          <p:cNvPicPr preferRelativeResize="0"/>
          <p:nvPr/>
        </p:nvPicPr>
        <p:blipFill>
          <a:blip r:embed="rId3">
            <a:alphaModFix/>
          </a:blip>
          <a:stretch>
            <a:fillRect/>
          </a:stretch>
        </p:blipFill>
        <p:spPr>
          <a:xfrm>
            <a:off x="421452" y="1840950"/>
            <a:ext cx="266250" cy="266280"/>
          </a:xfrm>
          <a:prstGeom prst="rect">
            <a:avLst/>
          </a:prstGeom>
          <a:noFill/>
          <a:ln>
            <a:noFill/>
          </a:ln>
        </p:spPr>
      </p:pic>
      <p:pic>
        <p:nvPicPr>
          <p:cNvPr id="356" name="Google Shape;356;g1ed384dba52_4_246"/>
          <p:cNvPicPr preferRelativeResize="0"/>
          <p:nvPr/>
        </p:nvPicPr>
        <p:blipFill>
          <a:blip r:embed="rId3">
            <a:alphaModFix/>
          </a:blip>
          <a:stretch>
            <a:fillRect/>
          </a:stretch>
        </p:blipFill>
        <p:spPr>
          <a:xfrm>
            <a:off x="366552" y="3620425"/>
            <a:ext cx="266250" cy="266280"/>
          </a:xfrm>
          <a:prstGeom prst="rect">
            <a:avLst/>
          </a:prstGeom>
          <a:noFill/>
          <a:ln>
            <a:noFill/>
          </a:ln>
        </p:spPr>
      </p:pic>
      <p:pic>
        <p:nvPicPr>
          <p:cNvPr id="357" name="Google Shape;357;g1ed384dba52_4_246"/>
          <p:cNvPicPr preferRelativeResize="0"/>
          <p:nvPr/>
        </p:nvPicPr>
        <p:blipFill>
          <a:blip r:embed="rId3">
            <a:alphaModFix/>
          </a:blip>
          <a:stretch>
            <a:fillRect/>
          </a:stretch>
        </p:blipFill>
        <p:spPr>
          <a:xfrm>
            <a:off x="4703902" y="1840950"/>
            <a:ext cx="266250" cy="266280"/>
          </a:xfrm>
          <a:prstGeom prst="rect">
            <a:avLst/>
          </a:prstGeom>
          <a:noFill/>
          <a:ln>
            <a:noFill/>
          </a:ln>
        </p:spPr>
      </p:pic>
      <p:pic>
        <p:nvPicPr>
          <p:cNvPr id="358" name="Google Shape;358;g1ed384dba52_4_246"/>
          <p:cNvPicPr preferRelativeResize="0"/>
          <p:nvPr/>
        </p:nvPicPr>
        <p:blipFill>
          <a:blip r:embed="rId3">
            <a:alphaModFix/>
          </a:blip>
          <a:stretch>
            <a:fillRect/>
          </a:stretch>
        </p:blipFill>
        <p:spPr>
          <a:xfrm>
            <a:off x="4703890" y="3620413"/>
            <a:ext cx="266250" cy="266280"/>
          </a:xfrm>
          <a:prstGeom prst="rect">
            <a:avLst/>
          </a:prstGeom>
          <a:noFill/>
          <a:ln>
            <a:noFill/>
          </a:ln>
        </p:spPr>
      </p:pic>
      <p:grpSp>
        <p:nvGrpSpPr>
          <p:cNvPr id="359" name="Google Shape;359;g1ed384dba52_4_246"/>
          <p:cNvGrpSpPr/>
          <p:nvPr/>
        </p:nvGrpSpPr>
        <p:grpSpPr>
          <a:xfrm>
            <a:off x="-10" y="1099329"/>
            <a:ext cx="421558" cy="299748"/>
            <a:chOff x="3168424" y="1103458"/>
            <a:chExt cx="421558" cy="299748"/>
          </a:xfrm>
        </p:grpSpPr>
        <p:sp>
          <p:nvSpPr>
            <p:cNvPr id="360" name="Google Shape;360;g1ed384dba52_4_246"/>
            <p:cNvSpPr/>
            <p:nvPr/>
          </p:nvSpPr>
          <p:spPr>
            <a:xfrm>
              <a:off x="3168424" y="1103458"/>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1" name="Google Shape;361;g1ed384dba52_4_246"/>
            <p:cNvSpPr/>
            <p:nvPr/>
          </p:nvSpPr>
          <p:spPr>
            <a:xfrm>
              <a:off x="3295011" y="1103458"/>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2" name="Google Shape;362;g1ed384dba52_4_246"/>
            <p:cNvSpPr/>
            <p:nvPr/>
          </p:nvSpPr>
          <p:spPr>
            <a:xfrm>
              <a:off x="3422791" y="1103458"/>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3" name="Google Shape;363;g1ed384dba52_4_246"/>
            <p:cNvSpPr/>
            <p:nvPr/>
          </p:nvSpPr>
          <p:spPr>
            <a:xfrm>
              <a:off x="3549378" y="1103458"/>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4" name="Google Shape;364;g1ed384dba52_4_246"/>
            <p:cNvSpPr/>
            <p:nvPr/>
          </p:nvSpPr>
          <p:spPr>
            <a:xfrm>
              <a:off x="3168424" y="1236015"/>
              <a:ext cx="38215" cy="34633"/>
            </a:xfrm>
            <a:custGeom>
              <a:avLst/>
              <a:gdLst/>
              <a:ahLst/>
              <a:cxnLst/>
              <a:rect l="l" t="t" r="r" b="b"/>
              <a:pathLst>
                <a:path w="32" h="29" extrusionOk="0">
                  <a:moveTo>
                    <a:pt x="24" y="0"/>
                  </a:moveTo>
                  <a:lnTo>
                    <a:pt x="7" y="0"/>
                  </a:lnTo>
                  <a:lnTo>
                    <a:pt x="0" y="14"/>
                  </a:lnTo>
                  <a:lnTo>
                    <a:pt x="7" y="29"/>
                  </a:lnTo>
                  <a:lnTo>
                    <a:pt x="24" y="29"/>
                  </a:lnTo>
                  <a:lnTo>
                    <a:pt x="32"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5" name="Google Shape;365;g1ed384dba52_4_246"/>
            <p:cNvSpPr/>
            <p:nvPr/>
          </p:nvSpPr>
          <p:spPr>
            <a:xfrm>
              <a:off x="3295011" y="1236015"/>
              <a:ext cx="40603" cy="34633"/>
            </a:xfrm>
            <a:custGeom>
              <a:avLst/>
              <a:gdLst/>
              <a:ahLst/>
              <a:cxnLst/>
              <a:rect l="l" t="t" r="r" b="b"/>
              <a:pathLst>
                <a:path w="34" h="29" extrusionOk="0">
                  <a:moveTo>
                    <a:pt x="25" y="0"/>
                  </a:moveTo>
                  <a:lnTo>
                    <a:pt x="9" y="0"/>
                  </a:lnTo>
                  <a:lnTo>
                    <a:pt x="0" y="14"/>
                  </a:lnTo>
                  <a:lnTo>
                    <a:pt x="9" y="29"/>
                  </a:lnTo>
                  <a:lnTo>
                    <a:pt x="25" y="29"/>
                  </a:lnTo>
                  <a:lnTo>
                    <a:pt x="34" y="14"/>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6" name="Google Shape;366;g1ed384dba52_4_246"/>
            <p:cNvSpPr/>
            <p:nvPr/>
          </p:nvSpPr>
          <p:spPr>
            <a:xfrm>
              <a:off x="3422791" y="1236015"/>
              <a:ext cx="39409" cy="34633"/>
            </a:xfrm>
            <a:custGeom>
              <a:avLst/>
              <a:gdLst/>
              <a:ahLst/>
              <a:cxnLst/>
              <a:rect l="l" t="t" r="r" b="b"/>
              <a:pathLst>
                <a:path w="33" h="29" extrusionOk="0">
                  <a:moveTo>
                    <a:pt x="24" y="0"/>
                  </a:moveTo>
                  <a:lnTo>
                    <a:pt x="8" y="0"/>
                  </a:lnTo>
                  <a:lnTo>
                    <a:pt x="0" y="14"/>
                  </a:lnTo>
                  <a:lnTo>
                    <a:pt x="8" y="29"/>
                  </a:lnTo>
                  <a:lnTo>
                    <a:pt x="24" y="29"/>
                  </a:lnTo>
                  <a:lnTo>
                    <a:pt x="33" y="14"/>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7" name="Google Shape;367;g1ed384dba52_4_246"/>
            <p:cNvSpPr/>
            <p:nvPr/>
          </p:nvSpPr>
          <p:spPr>
            <a:xfrm>
              <a:off x="3549378" y="1236015"/>
              <a:ext cx="40603" cy="34633"/>
            </a:xfrm>
            <a:custGeom>
              <a:avLst/>
              <a:gdLst/>
              <a:ahLst/>
              <a:cxnLst/>
              <a:rect l="l" t="t" r="r" b="b"/>
              <a:pathLst>
                <a:path w="34" h="29" extrusionOk="0">
                  <a:moveTo>
                    <a:pt x="26" y="0"/>
                  </a:moveTo>
                  <a:lnTo>
                    <a:pt x="9" y="0"/>
                  </a:lnTo>
                  <a:lnTo>
                    <a:pt x="0" y="14"/>
                  </a:lnTo>
                  <a:lnTo>
                    <a:pt x="9" y="29"/>
                  </a:lnTo>
                  <a:lnTo>
                    <a:pt x="26" y="29"/>
                  </a:lnTo>
                  <a:lnTo>
                    <a:pt x="34" y="14"/>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8" name="Google Shape;368;g1ed384dba52_4_246"/>
            <p:cNvSpPr/>
            <p:nvPr/>
          </p:nvSpPr>
          <p:spPr>
            <a:xfrm>
              <a:off x="3168424" y="1369768"/>
              <a:ext cx="38215" cy="33438"/>
            </a:xfrm>
            <a:custGeom>
              <a:avLst/>
              <a:gdLst/>
              <a:ahLst/>
              <a:cxnLst/>
              <a:rect l="l" t="t" r="r" b="b"/>
              <a:pathLst>
                <a:path w="32" h="28" extrusionOk="0">
                  <a:moveTo>
                    <a:pt x="24" y="0"/>
                  </a:moveTo>
                  <a:lnTo>
                    <a:pt x="7" y="0"/>
                  </a:lnTo>
                  <a:lnTo>
                    <a:pt x="0" y="13"/>
                  </a:lnTo>
                  <a:lnTo>
                    <a:pt x="7" y="28"/>
                  </a:lnTo>
                  <a:lnTo>
                    <a:pt x="24" y="28"/>
                  </a:lnTo>
                  <a:lnTo>
                    <a:pt x="32"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69" name="Google Shape;369;g1ed384dba52_4_246"/>
            <p:cNvSpPr/>
            <p:nvPr/>
          </p:nvSpPr>
          <p:spPr>
            <a:xfrm>
              <a:off x="3295011" y="1369768"/>
              <a:ext cx="40603" cy="33438"/>
            </a:xfrm>
            <a:custGeom>
              <a:avLst/>
              <a:gdLst/>
              <a:ahLst/>
              <a:cxnLst/>
              <a:rect l="l" t="t" r="r" b="b"/>
              <a:pathLst>
                <a:path w="34" h="28" extrusionOk="0">
                  <a:moveTo>
                    <a:pt x="25" y="0"/>
                  </a:moveTo>
                  <a:lnTo>
                    <a:pt x="9" y="0"/>
                  </a:lnTo>
                  <a:lnTo>
                    <a:pt x="0" y="13"/>
                  </a:lnTo>
                  <a:lnTo>
                    <a:pt x="9" y="28"/>
                  </a:lnTo>
                  <a:lnTo>
                    <a:pt x="25" y="28"/>
                  </a:lnTo>
                  <a:lnTo>
                    <a:pt x="34" y="13"/>
                  </a:lnTo>
                  <a:lnTo>
                    <a:pt x="25"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70" name="Google Shape;370;g1ed384dba52_4_246"/>
            <p:cNvSpPr/>
            <p:nvPr/>
          </p:nvSpPr>
          <p:spPr>
            <a:xfrm>
              <a:off x="3422791" y="1369768"/>
              <a:ext cx="39409" cy="33438"/>
            </a:xfrm>
            <a:custGeom>
              <a:avLst/>
              <a:gdLst/>
              <a:ahLst/>
              <a:cxnLst/>
              <a:rect l="l" t="t" r="r" b="b"/>
              <a:pathLst>
                <a:path w="33" h="28" extrusionOk="0">
                  <a:moveTo>
                    <a:pt x="24" y="0"/>
                  </a:moveTo>
                  <a:lnTo>
                    <a:pt x="8" y="0"/>
                  </a:lnTo>
                  <a:lnTo>
                    <a:pt x="0" y="13"/>
                  </a:lnTo>
                  <a:lnTo>
                    <a:pt x="8" y="28"/>
                  </a:lnTo>
                  <a:lnTo>
                    <a:pt x="24" y="28"/>
                  </a:lnTo>
                  <a:lnTo>
                    <a:pt x="33" y="13"/>
                  </a:lnTo>
                  <a:lnTo>
                    <a:pt x="24"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sp>
          <p:nvSpPr>
            <p:cNvPr id="371" name="Google Shape;371;g1ed384dba52_4_246"/>
            <p:cNvSpPr/>
            <p:nvPr/>
          </p:nvSpPr>
          <p:spPr>
            <a:xfrm>
              <a:off x="3549378" y="1369768"/>
              <a:ext cx="40603" cy="33438"/>
            </a:xfrm>
            <a:custGeom>
              <a:avLst/>
              <a:gdLst/>
              <a:ahLst/>
              <a:cxnLst/>
              <a:rect l="l" t="t" r="r" b="b"/>
              <a:pathLst>
                <a:path w="34" h="28" extrusionOk="0">
                  <a:moveTo>
                    <a:pt x="26" y="0"/>
                  </a:moveTo>
                  <a:lnTo>
                    <a:pt x="9" y="0"/>
                  </a:lnTo>
                  <a:lnTo>
                    <a:pt x="0" y="13"/>
                  </a:lnTo>
                  <a:lnTo>
                    <a:pt x="9" y="28"/>
                  </a:lnTo>
                  <a:lnTo>
                    <a:pt x="26" y="28"/>
                  </a:lnTo>
                  <a:lnTo>
                    <a:pt x="34" y="13"/>
                  </a:lnTo>
                  <a:lnTo>
                    <a:pt x="26" y="0"/>
                  </a:lnTo>
                  <a:close/>
                </a:path>
              </a:pathLst>
            </a:custGeom>
            <a:solidFill>
              <a:srgbClr val="333D5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8C81BD"/>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2798</Words>
  <Application>Microsoft Office PowerPoint</Application>
  <PresentationFormat>Presentación en pantalla (16:9)</PresentationFormat>
  <Paragraphs>237</Paragraphs>
  <Slides>20</Slides>
  <Notes>20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20</vt:i4>
      </vt:variant>
    </vt:vector>
  </HeadingPairs>
  <TitlesOfParts>
    <vt:vector size="32" baseType="lpstr">
      <vt:lpstr>Be Vietnam Pro Black</vt:lpstr>
      <vt:lpstr>Be Vietnam Pro</vt:lpstr>
      <vt:lpstr>Archivo Medium</vt:lpstr>
      <vt:lpstr>Be Vietnam Pro ExtraBold</vt:lpstr>
      <vt:lpstr>Be Vietnam Pro SemiBold</vt:lpstr>
      <vt:lpstr>Archivo</vt:lpstr>
      <vt:lpstr>Archivo SemiBold</vt:lpstr>
      <vt:lpstr>Calibri</vt:lpstr>
      <vt:lpstr>Albert Sans SemiBold</vt:lpstr>
      <vt:lpstr>Albert Sans</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Rincón</dc:creator>
  <cp:lastModifiedBy>MARTHA REYES CASTILLO Reyes Castillo</cp:lastModifiedBy>
  <cp:revision>1</cp:revision>
  <dcterms:modified xsi:type="dcterms:W3CDTF">2023-12-26T13:39:29Z</dcterms:modified>
</cp:coreProperties>
</file>